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0"/>
  </p:notesMasterIdLst>
  <p:sldIdLst>
    <p:sldId id="256" r:id="rId2"/>
    <p:sldId id="257" r:id="rId3"/>
    <p:sldId id="263" r:id="rId4"/>
    <p:sldId id="258" r:id="rId5"/>
    <p:sldId id="259" r:id="rId6"/>
    <p:sldId id="260" r:id="rId7"/>
    <p:sldId id="261" r:id="rId8"/>
    <p:sldId id="264" r:id="rId9"/>
    <p:sldId id="265" r:id="rId10"/>
    <p:sldId id="322" r:id="rId11"/>
    <p:sldId id="266" r:id="rId12"/>
    <p:sldId id="323" r:id="rId13"/>
    <p:sldId id="267" r:id="rId14"/>
    <p:sldId id="268" r:id="rId15"/>
    <p:sldId id="269" r:id="rId16"/>
    <p:sldId id="270" r:id="rId17"/>
    <p:sldId id="271" r:id="rId18"/>
    <p:sldId id="272" r:id="rId19"/>
    <p:sldId id="273" r:id="rId20"/>
    <p:sldId id="274" r:id="rId21"/>
    <p:sldId id="275" r:id="rId22"/>
    <p:sldId id="276" r:id="rId23"/>
    <p:sldId id="333" r:id="rId24"/>
    <p:sldId id="395" r:id="rId25"/>
    <p:sldId id="362" r:id="rId26"/>
    <p:sldId id="364" r:id="rId27"/>
    <p:sldId id="365" r:id="rId28"/>
    <p:sldId id="368" r:id="rId29"/>
    <p:sldId id="484" r:id="rId30"/>
    <p:sldId id="486" r:id="rId31"/>
    <p:sldId id="487" r:id="rId32"/>
    <p:sldId id="488" r:id="rId33"/>
    <p:sldId id="493" r:id="rId34"/>
    <p:sldId id="494" r:id="rId35"/>
    <p:sldId id="495" r:id="rId36"/>
    <p:sldId id="496" r:id="rId37"/>
    <p:sldId id="406" r:id="rId38"/>
    <p:sldId id="407" r:id="rId39"/>
    <p:sldId id="423" r:id="rId40"/>
    <p:sldId id="408" r:id="rId41"/>
    <p:sldId id="409" r:id="rId42"/>
    <p:sldId id="541" r:id="rId43"/>
    <p:sldId id="398" r:id="rId44"/>
    <p:sldId id="665" r:id="rId45"/>
    <p:sldId id="421" r:id="rId46"/>
    <p:sldId id="547" r:id="rId47"/>
    <p:sldId id="373" r:id="rId48"/>
    <p:sldId id="374" r:id="rId49"/>
    <p:sldId id="375" r:id="rId50"/>
    <p:sldId id="376" r:id="rId51"/>
    <p:sldId id="501" r:id="rId52"/>
    <p:sldId id="502" r:id="rId53"/>
    <p:sldId id="503" r:id="rId54"/>
    <p:sldId id="504" r:id="rId55"/>
    <p:sldId id="505" r:id="rId56"/>
    <p:sldId id="506" r:id="rId57"/>
    <p:sldId id="507" r:id="rId58"/>
    <p:sldId id="508" r:id="rId59"/>
    <p:sldId id="509" r:id="rId60"/>
    <p:sldId id="548" r:id="rId61"/>
    <p:sldId id="550" r:id="rId62"/>
    <p:sldId id="551" r:id="rId63"/>
    <p:sldId id="543" r:id="rId64"/>
    <p:sldId id="542" r:id="rId65"/>
    <p:sldId id="510" r:id="rId66"/>
    <p:sldId id="390" r:id="rId67"/>
    <p:sldId id="800" r:id="rId68"/>
    <p:sldId id="1421" r:id="rId69"/>
    <p:sldId id="1419" r:id="rId70"/>
    <p:sldId id="1412" r:id="rId71"/>
    <p:sldId id="324" r:id="rId72"/>
    <p:sldId id="325" r:id="rId73"/>
    <p:sldId id="277" r:id="rId74"/>
    <p:sldId id="326" r:id="rId75"/>
    <p:sldId id="278" r:id="rId76"/>
    <p:sldId id="279" r:id="rId77"/>
    <p:sldId id="280" r:id="rId78"/>
    <p:sldId id="281" r:id="rId79"/>
    <p:sldId id="282" r:id="rId80"/>
    <p:sldId id="327" r:id="rId81"/>
    <p:sldId id="283" r:id="rId82"/>
    <p:sldId id="284" r:id="rId83"/>
    <p:sldId id="285" r:id="rId84"/>
    <p:sldId id="286" r:id="rId85"/>
    <p:sldId id="287" r:id="rId86"/>
    <p:sldId id="288" r:id="rId87"/>
    <p:sldId id="289" r:id="rId88"/>
    <p:sldId id="290" r:id="rId89"/>
    <p:sldId id="291" r:id="rId90"/>
    <p:sldId id="292" r:id="rId91"/>
    <p:sldId id="293" r:id="rId92"/>
    <p:sldId id="294" r:id="rId93"/>
    <p:sldId id="295" r:id="rId94"/>
    <p:sldId id="296" r:id="rId95"/>
    <p:sldId id="297" r:id="rId96"/>
    <p:sldId id="298" r:id="rId97"/>
    <p:sldId id="299" r:id="rId98"/>
    <p:sldId id="300" r:id="rId99"/>
    <p:sldId id="301" r:id="rId100"/>
    <p:sldId id="329" r:id="rId101"/>
    <p:sldId id="302" r:id="rId102"/>
    <p:sldId id="303" r:id="rId103"/>
    <p:sldId id="304" r:id="rId104"/>
    <p:sldId id="305" r:id="rId105"/>
    <p:sldId id="306" r:id="rId106"/>
    <p:sldId id="307" r:id="rId107"/>
    <p:sldId id="308" r:id="rId108"/>
    <p:sldId id="309" r:id="rId109"/>
    <p:sldId id="310" r:id="rId110"/>
    <p:sldId id="311" r:id="rId111"/>
    <p:sldId id="312" r:id="rId112"/>
    <p:sldId id="313" r:id="rId113"/>
    <p:sldId id="314" r:id="rId114"/>
    <p:sldId id="328" r:id="rId115"/>
    <p:sldId id="316" r:id="rId116"/>
    <p:sldId id="315" r:id="rId117"/>
    <p:sldId id="330" r:id="rId118"/>
    <p:sldId id="262" r:id="rId119"/>
  </p:sldIdLst>
  <p:sldSz cx="9144000" cy="5143500" type="screen16x9"/>
  <p:notesSz cx="6858000" cy="9144000"/>
  <p:embeddedFontLst>
    <p:embeddedFont>
      <p:font typeface="Calibri" panose="020F0502020204030204" pitchFamily="34" charset="0"/>
      <p:regular r:id="rId121"/>
      <p:bold r:id="rId122"/>
      <p:italic r:id="rId123"/>
      <p:boldItalic r:id="rId124"/>
    </p:embeddedFont>
    <p:embeddedFont>
      <p:font typeface="Cambria Math" panose="02040503050406030204" pitchFamily="18" charset="0"/>
      <p:regular r:id="rId125"/>
    </p:embeddedFont>
    <p:embeddedFont>
      <p:font typeface="Comic Sans MS" panose="030F0702030302020204" pitchFamily="66" charset="0"/>
      <p:regular r:id="rId126"/>
      <p:bold r:id="rId127"/>
      <p:italic r:id="rId128"/>
      <p:boldItalic r:id="rId129"/>
    </p:embeddedFont>
    <p:embeddedFont>
      <p:font typeface="Lato" panose="020F0502020204030203" pitchFamily="34" charset="0"/>
      <p:regular r:id="rId130"/>
      <p:bold r:id="rId131"/>
      <p:italic r:id="rId132"/>
      <p:boldItalic r:id="rId133"/>
    </p:embeddedFont>
    <p:embeddedFont>
      <p:font typeface="Playfair Display" panose="00000500000000000000" pitchFamily="2" charset="0"/>
      <p:regular r:id="rId134"/>
      <p:bold r:id="rId135"/>
      <p:italic r:id="rId136"/>
      <p:boldItalic r:id="rId137"/>
    </p:embeddedFont>
    <p:embeddedFont>
      <p:font typeface="Tahoma" panose="020B0604030504040204" pitchFamily="34" charset="0"/>
      <p:regular r:id="rId138"/>
      <p:bold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32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28"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4.fntdata"/><Relationship Id="rId139" Type="http://schemas.openxmlformats.org/officeDocument/2006/relationships/font" Target="fonts/font1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0.fntdata"/><Relationship Id="rId135" Type="http://schemas.openxmlformats.org/officeDocument/2006/relationships/font" Target="fonts/font1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5.fntdata"/><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1.fntdata"/><Relationship Id="rId136"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3.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771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843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877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866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56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915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194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648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723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29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46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780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242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sigmoid</a:t>
            </a:r>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45</a:t>
            </a:fld>
            <a:endParaRPr lang="zh-TW" altLang="en-US"/>
          </a:p>
        </p:txBody>
      </p:sp>
    </p:spTree>
    <p:extLst>
      <p:ext uri="{BB962C8B-B14F-4D97-AF65-F5344CB8AC3E}">
        <p14:creationId xmlns:p14="http://schemas.microsoft.com/office/powerpoint/2010/main" val="3854573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sigmoid</a:t>
            </a:r>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46</a:t>
            </a:fld>
            <a:endParaRPr lang="zh-TW" altLang="en-US"/>
          </a:p>
        </p:txBody>
      </p:sp>
    </p:spTree>
    <p:extLst>
      <p:ext uri="{BB962C8B-B14F-4D97-AF65-F5344CB8AC3E}">
        <p14:creationId xmlns:p14="http://schemas.microsoft.com/office/powerpoint/2010/main" val="2031363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E90165A-CDAE-42CD-84CA-7C8D23C55331}"/>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CCDBE0CE-9E29-4618-B3FC-236ADC3B1F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28571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E90165A-CDAE-42CD-84CA-7C8D23C55331}"/>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CCDBE0CE-9E29-4618-B3FC-236ADC3B1F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1C9AF88A-B638-491E-8E90-F7BB43E76EC1}"/>
              </a:ext>
            </a:extLst>
          </p:cNvPr>
          <p:cNvSpPr>
            <a:spLocks noGrp="1" noRot="1" noChangeAspect="1" noChangeArrowheads="1" noTextEdit="1"/>
          </p:cNvSpPr>
          <p:nvPr>
            <p:ph type="sldImg"/>
          </p:nvPr>
        </p:nvSpPr>
        <p:spPr>
          <a:xfrm>
            <a:off x="381000" y="685800"/>
            <a:ext cx="6096000" cy="3429000"/>
          </a:xfrm>
          <a:ln/>
        </p:spPr>
      </p:sp>
      <p:sp>
        <p:nvSpPr>
          <p:cNvPr id="81923" name="Rectangle 3">
            <a:extLst>
              <a:ext uri="{FF2B5EF4-FFF2-40B4-BE49-F238E27FC236}">
                <a16:creationId xmlns:a16="http://schemas.microsoft.com/office/drawing/2014/main" id="{23F6B146-FDE0-439C-A23F-89D40DAECB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896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054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915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0954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344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910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16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5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50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590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414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520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07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629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463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847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895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536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8899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162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412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779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276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893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039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9470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754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755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846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830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2122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1687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213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750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1196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4193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0553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720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9844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9451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45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528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814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864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9076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409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4374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4b1c608ea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4b1c608ea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326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53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FF1884-60C3-441C-BDB9-EB1118076936}" type="datetime1">
              <a:rPr lang="en-US" smtClean="0"/>
              <a:t>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3464612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C55D8E-5DEA-4C50-9DBB-4DADE3F64742}" type="datetime1">
              <a:rPr lang="en-US" smtClean="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2999020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127.jpeg"/><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128.png"/><Relationship Id="rId4" Type="http://schemas.openxmlformats.org/officeDocument/2006/relationships/image" Target="../media/image2.png"/></Relationships>
</file>

<file path=ppt/slides/_rels/slide115.xml.rels><?xml version="1.0" encoding="UTF-8" standalone="yes"?>
<Relationships xmlns="http://schemas.openxmlformats.org/package/2006/relationships"><Relationship Id="rId3" Type="http://schemas.openxmlformats.org/officeDocument/2006/relationships/hyperlink" Target="https://www.tensorflow.org/api_docs/python/tf"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tensorflow.org/api_docs/python/tf/math"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mathworld.wolfram.com/Point-PlaneDistance.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12"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13.xml"/><Relationship Id="rId6" Type="http://schemas.openxmlformats.org/officeDocument/2006/relationships/image" Target="../media/image42.jpeg"/><Relationship Id="rId11" Type="http://schemas.openxmlformats.org/officeDocument/2006/relationships/image" Target="../media/image1.pn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3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12"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13.xml"/><Relationship Id="rId6" Type="http://schemas.openxmlformats.org/officeDocument/2006/relationships/image" Target="../media/image42.jpeg"/><Relationship Id="rId11" Type="http://schemas.openxmlformats.org/officeDocument/2006/relationships/image" Target="../media/image1.pn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52.wmf"/><Relationship Id="rId18" Type="http://schemas.openxmlformats.org/officeDocument/2006/relationships/oleObject" Target="../embeddings/oleObject10.bin"/><Relationship Id="rId3" Type="http://schemas.openxmlformats.org/officeDocument/2006/relationships/image" Target="../media/image47.png"/><Relationship Id="rId21" Type="http://schemas.openxmlformats.org/officeDocument/2006/relationships/image" Target="../media/image56.wmf"/><Relationship Id="rId7" Type="http://schemas.openxmlformats.org/officeDocument/2006/relationships/image" Target="../media/image49.wmf"/><Relationship Id="rId12" Type="http://schemas.openxmlformats.org/officeDocument/2006/relationships/oleObject" Target="../embeddings/oleObject7.bin"/><Relationship Id="rId17" Type="http://schemas.openxmlformats.org/officeDocument/2006/relationships/image" Target="../media/image54.png"/><Relationship Id="rId2" Type="http://schemas.openxmlformats.org/officeDocument/2006/relationships/oleObject" Target="../embeddings/oleObject2.bin"/><Relationship Id="rId16" Type="http://schemas.openxmlformats.org/officeDocument/2006/relationships/oleObject" Target="../embeddings/oleObject9.bin"/><Relationship Id="rId20" Type="http://schemas.openxmlformats.org/officeDocument/2006/relationships/oleObject" Target="../embeddings/oleObject11.bin"/><Relationship Id="rId1" Type="http://schemas.openxmlformats.org/officeDocument/2006/relationships/slideLayout" Target="../slideLayouts/slideLayout11.xml"/><Relationship Id="rId6" Type="http://schemas.openxmlformats.org/officeDocument/2006/relationships/oleObject" Target="../embeddings/oleObject4.bin"/><Relationship Id="rId11" Type="http://schemas.openxmlformats.org/officeDocument/2006/relationships/image" Target="../media/image51.wmf"/><Relationship Id="rId5" Type="http://schemas.openxmlformats.org/officeDocument/2006/relationships/image" Target="../media/image48.wmf"/><Relationship Id="rId15" Type="http://schemas.openxmlformats.org/officeDocument/2006/relationships/image" Target="../media/image53.emf"/><Relationship Id="rId23" Type="http://schemas.openxmlformats.org/officeDocument/2006/relationships/image" Target="../media/image2.png"/><Relationship Id="rId10" Type="http://schemas.openxmlformats.org/officeDocument/2006/relationships/oleObject" Target="../embeddings/oleObject6.bin"/><Relationship Id="rId19" Type="http://schemas.openxmlformats.org/officeDocument/2006/relationships/image" Target="../media/image55.emf"/><Relationship Id="rId4" Type="http://schemas.openxmlformats.org/officeDocument/2006/relationships/oleObject" Target="../embeddings/oleObject3.bin"/><Relationship Id="rId9" Type="http://schemas.openxmlformats.org/officeDocument/2006/relationships/image" Target="../media/image50.wmf"/><Relationship Id="rId14" Type="http://schemas.openxmlformats.org/officeDocument/2006/relationships/oleObject" Target="../embeddings/oleObject8.bin"/><Relationship Id="rId22"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52.wmf"/><Relationship Id="rId18" Type="http://schemas.openxmlformats.org/officeDocument/2006/relationships/oleObject" Target="../embeddings/oleObject20.bin"/><Relationship Id="rId3" Type="http://schemas.openxmlformats.org/officeDocument/2006/relationships/image" Target="../media/image47.png"/><Relationship Id="rId21" Type="http://schemas.openxmlformats.org/officeDocument/2006/relationships/image" Target="../media/image56.wmf"/><Relationship Id="rId7" Type="http://schemas.openxmlformats.org/officeDocument/2006/relationships/image" Target="../media/image49.wmf"/><Relationship Id="rId12" Type="http://schemas.openxmlformats.org/officeDocument/2006/relationships/oleObject" Target="../embeddings/oleObject17.bin"/><Relationship Id="rId17" Type="http://schemas.openxmlformats.org/officeDocument/2006/relationships/image" Target="../media/image57.wmf"/><Relationship Id="rId2" Type="http://schemas.openxmlformats.org/officeDocument/2006/relationships/oleObject" Target="../embeddings/oleObject12.bin"/><Relationship Id="rId16" Type="http://schemas.openxmlformats.org/officeDocument/2006/relationships/oleObject" Target="../embeddings/oleObject19.bin"/><Relationship Id="rId20" Type="http://schemas.openxmlformats.org/officeDocument/2006/relationships/oleObject" Target="../embeddings/oleObject21.bin"/><Relationship Id="rId1" Type="http://schemas.openxmlformats.org/officeDocument/2006/relationships/slideLayout" Target="../slideLayouts/slideLayout11.xml"/><Relationship Id="rId6" Type="http://schemas.openxmlformats.org/officeDocument/2006/relationships/oleObject" Target="../embeddings/oleObject14.bin"/><Relationship Id="rId11" Type="http://schemas.openxmlformats.org/officeDocument/2006/relationships/image" Target="../media/image51.wmf"/><Relationship Id="rId5" Type="http://schemas.openxmlformats.org/officeDocument/2006/relationships/image" Target="../media/image48.wmf"/><Relationship Id="rId15" Type="http://schemas.openxmlformats.org/officeDocument/2006/relationships/image" Target="../media/image53.emf"/><Relationship Id="rId23" Type="http://schemas.openxmlformats.org/officeDocument/2006/relationships/image" Target="../media/image2.png"/><Relationship Id="rId10" Type="http://schemas.openxmlformats.org/officeDocument/2006/relationships/oleObject" Target="../embeddings/oleObject16.bin"/><Relationship Id="rId19" Type="http://schemas.openxmlformats.org/officeDocument/2006/relationships/image" Target="../media/image55.emf"/><Relationship Id="rId4" Type="http://schemas.openxmlformats.org/officeDocument/2006/relationships/oleObject" Target="../embeddings/oleObject13.bin"/><Relationship Id="rId9" Type="http://schemas.openxmlformats.org/officeDocument/2006/relationships/image" Target="../media/image50.wmf"/><Relationship Id="rId14" Type="http://schemas.openxmlformats.org/officeDocument/2006/relationships/oleObject" Target="../embeddings/oleObject18.bin"/><Relationship Id="rId22"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51.wmf"/><Relationship Id="rId18" Type="http://schemas.openxmlformats.org/officeDocument/2006/relationships/oleObject" Target="../embeddings/oleObject30.bin"/><Relationship Id="rId3" Type="http://schemas.openxmlformats.org/officeDocument/2006/relationships/image" Target="../media/image58.wmf"/><Relationship Id="rId21" Type="http://schemas.openxmlformats.org/officeDocument/2006/relationships/image" Target="../media/image61.wmf"/><Relationship Id="rId7" Type="http://schemas.openxmlformats.org/officeDocument/2006/relationships/image" Target="../media/image48.wmf"/><Relationship Id="rId12" Type="http://schemas.openxmlformats.org/officeDocument/2006/relationships/oleObject" Target="../embeddings/oleObject27.bin"/><Relationship Id="rId17" Type="http://schemas.openxmlformats.org/officeDocument/2006/relationships/image" Target="../media/image59.emf"/><Relationship Id="rId2" Type="http://schemas.openxmlformats.org/officeDocument/2006/relationships/oleObject" Target="../embeddings/oleObject22.bin"/><Relationship Id="rId16" Type="http://schemas.openxmlformats.org/officeDocument/2006/relationships/oleObject" Target="../embeddings/oleObject29.bin"/><Relationship Id="rId20" Type="http://schemas.openxmlformats.org/officeDocument/2006/relationships/oleObject" Target="../embeddings/oleObject31.bin"/><Relationship Id="rId1" Type="http://schemas.openxmlformats.org/officeDocument/2006/relationships/slideLayout" Target="../slideLayouts/slideLayout11.xml"/><Relationship Id="rId6" Type="http://schemas.openxmlformats.org/officeDocument/2006/relationships/oleObject" Target="../embeddings/oleObject24.bin"/><Relationship Id="rId11" Type="http://schemas.openxmlformats.org/officeDocument/2006/relationships/image" Target="../media/image50.wmf"/><Relationship Id="rId5" Type="http://schemas.openxmlformats.org/officeDocument/2006/relationships/image" Target="../media/image47.png"/><Relationship Id="rId15" Type="http://schemas.openxmlformats.org/officeDocument/2006/relationships/image" Target="../media/image52.wmf"/><Relationship Id="rId23" Type="http://schemas.openxmlformats.org/officeDocument/2006/relationships/image" Target="../media/image2.png"/><Relationship Id="rId10" Type="http://schemas.openxmlformats.org/officeDocument/2006/relationships/oleObject" Target="../embeddings/oleObject26.bin"/><Relationship Id="rId19" Type="http://schemas.openxmlformats.org/officeDocument/2006/relationships/image" Target="../media/image60.emf"/><Relationship Id="rId4" Type="http://schemas.openxmlformats.org/officeDocument/2006/relationships/oleObject" Target="../embeddings/oleObject23.bin"/><Relationship Id="rId9" Type="http://schemas.openxmlformats.org/officeDocument/2006/relationships/image" Target="../media/image49.wmf"/><Relationship Id="rId14" Type="http://schemas.openxmlformats.org/officeDocument/2006/relationships/oleObject" Target="../embeddings/oleObject28.bin"/><Relationship Id="rId22"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51.wmf"/><Relationship Id="rId18" Type="http://schemas.openxmlformats.org/officeDocument/2006/relationships/oleObject" Target="../embeddings/oleObject30.bin"/><Relationship Id="rId3" Type="http://schemas.openxmlformats.org/officeDocument/2006/relationships/image" Target="../media/image62.wmf"/><Relationship Id="rId21" Type="http://schemas.openxmlformats.org/officeDocument/2006/relationships/image" Target="../media/image61.wmf"/><Relationship Id="rId7" Type="http://schemas.openxmlformats.org/officeDocument/2006/relationships/image" Target="../media/image48.wmf"/><Relationship Id="rId12" Type="http://schemas.openxmlformats.org/officeDocument/2006/relationships/oleObject" Target="../embeddings/oleObject27.bin"/><Relationship Id="rId17" Type="http://schemas.openxmlformats.org/officeDocument/2006/relationships/image" Target="../media/image59.emf"/><Relationship Id="rId2" Type="http://schemas.openxmlformats.org/officeDocument/2006/relationships/oleObject" Target="../embeddings/oleObject32.bin"/><Relationship Id="rId16" Type="http://schemas.openxmlformats.org/officeDocument/2006/relationships/oleObject" Target="../embeddings/oleObject29.bin"/><Relationship Id="rId20" Type="http://schemas.openxmlformats.org/officeDocument/2006/relationships/oleObject" Target="../embeddings/oleObject31.bin"/><Relationship Id="rId1" Type="http://schemas.openxmlformats.org/officeDocument/2006/relationships/slideLayout" Target="../slideLayouts/slideLayout11.xml"/><Relationship Id="rId6" Type="http://schemas.openxmlformats.org/officeDocument/2006/relationships/oleObject" Target="../embeddings/oleObject24.bin"/><Relationship Id="rId11" Type="http://schemas.openxmlformats.org/officeDocument/2006/relationships/image" Target="../media/image50.wmf"/><Relationship Id="rId5" Type="http://schemas.openxmlformats.org/officeDocument/2006/relationships/image" Target="../media/image47.png"/><Relationship Id="rId15" Type="http://schemas.openxmlformats.org/officeDocument/2006/relationships/image" Target="../media/image52.wmf"/><Relationship Id="rId23" Type="http://schemas.openxmlformats.org/officeDocument/2006/relationships/image" Target="../media/image2.png"/><Relationship Id="rId10" Type="http://schemas.openxmlformats.org/officeDocument/2006/relationships/oleObject" Target="../embeddings/oleObject26.bin"/><Relationship Id="rId19" Type="http://schemas.openxmlformats.org/officeDocument/2006/relationships/image" Target="../media/image60.emf"/><Relationship Id="rId4" Type="http://schemas.openxmlformats.org/officeDocument/2006/relationships/oleObject" Target="../embeddings/oleObject23.bin"/><Relationship Id="rId9" Type="http://schemas.openxmlformats.org/officeDocument/2006/relationships/image" Target="../media/image49.wmf"/><Relationship Id="rId14" Type="http://schemas.openxmlformats.org/officeDocument/2006/relationships/oleObject" Target="../embeddings/oleObject28.bin"/><Relationship Id="rId22"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oleObject" Target="../embeddings/oleObject34.bin"/><Relationship Id="rId18" Type="http://schemas.openxmlformats.org/officeDocument/2006/relationships/image" Target="../media/image2.png"/><Relationship Id="rId3" Type="http://schemas.openxmlformats.org/officeDocument/2006/relationships/image" Target="../media/image63.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1.png"/><Relationship Id="rId2" Type="http://schemas.openxmlformats.org/officeDocument/2006/relationships/notesSlide" Target="../notesSlides/notesSlide23.xml"/><Relationship Id="rId16" Type="http://schemas.openxmlformats.org/officeDocument/2006/relationships/image" Target="../media/image65.wmf"/><Relationship Id="rId1" Type="http://schemas.openxmlformats.org/officeDocument/2006/relationships/slideLayout" Target="../slideLayouts/slideLayout12.xml"/><Relationship Id="rId6" Type="http://schemas.openxmlformats.org/officeDocument/2006/relationships/image" Target="../media/image63.wmf"/><Relationship Id="rId11" Type="http://schemas.openxmlformats.org/officeDocument/2006/relationships/image" Target="../media/image70.png"/><Relationship Id="rId5" Type="http://schemas.openxmlformats.org/officeDocument/2006/relationships/oleObject" Target="../embeddings/oleObject33.bin"/><Relationship Id="rId15" Type="http://schemas.openxmlformats.org/officeDocument/2006/relationships/oleObject" Target="../embeddings/oleObject35.bin"/><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png"/><Relationship Id="rId14" Type="http://schemas.openxmlformats.org/officeDocument/2006/relationships/image" Target="../media/image64.wmf"/></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oleObject" Target="../embeddings/oleObject34.bin"/><Relationship Id="rId18" Type="http://schemas.openxmlformats.org/officeDocument/2006/relationships/image" Target="../media/image2.png"/><Relationship Id="rId3" Type="http://schemas.openxmlformats.org/officeDocument/2006/relationships/image" Target="../media/image63.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1.png"/><Relationship Id="rId2" Type="http://schemas.openxmlformats.org/officeDocument/2006/relationships/notesSlide" Target="../notesSlides/notesSlide24.xml"/><Relationship Id="rId16" Type="http://schemas.openxmlformats.org/officeDocument/2006/relationships/image" Target="../media/image65.wmf"/><Relationship Id="rId1" Type="http://schemas.openxmlformats.org/officeDocument/2006/relationships/slideLayout" Target="../slideLayouts/slideLayout12.xml"/><Relationship Id="rId6" Type="http://schemas.openxmlformats.org/officeDocument/2006/relationships/image" Target="../media/image63.wmf"/><Relationship Id="rId11" Type="http://schemas.openxmlformats.org/officeDocument/2006/relationships/image" Target="../media/image70.png"/><Relationship Id="rId5" Type="http://schemas.openxmlformats.org/officeDocument/2006/relationships/oleObject" Target="../embeddings/oleObject33.bin"/><Relationship Id="rId15" Type="http://schemas.openxmlformats.org/officeDocument/2006/relationships/oleObject" Target="../embeddings/oleObject35.bin"/><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png"/><Relationship Id="rId14" Type="http://schemas.openxmlformats.org/officeDocument/2006/relationships/image" Target="../media/image64.wmf"/></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oleObject" Target="../embeddings/oleObject36.bin"/><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oleObject" Target="../embeddings/oleObject37.bin"/><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oleObject" Target="../embeddings/oleObject38.bin"/><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oleObject" Target="../embeddings/oleObject39.bin"/><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oleObject" Target="../embeddings/oleObject40.bin"/><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oleObject" Target="../embeddings/oleObject41.bin"/><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oleObject" Target="../embeddings/oleObject42.bin"/><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oleObject" Target="../embeddings/oleObject43.bin"/><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oleObject" Target="../embeddings/oleObject44.bin"/><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oleObject" Target="../embeddings/oleObject45.bin"/><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embeddings/oleObject46.bin"/><Relationship Id="rId7"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79.wmf"/><Relationship Id="rId5" Type="http://schemas.openxmlformats.org/officeDocument/2006/relationships/oleObject" Target="../embeddings/oleObject47.bin"/><Relationship Id="rId4" Type="http://schemas.openxmlformats.org/officeDocument/2006/relationships/image" Target="../media/image78.wmf"/></Relationships>
</file>

<file path=ppt/slides/_rels/slide6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0.png"/><Relationship Id="rId7" Type="http://schemas.openxmlformats.org/officeDocument/2006/relationships/image" Target="../media/image92.png"/><Relationship Id="rId2" Type="http://schemas.openxmlformats.org/officeDocument/2006/relationships/oleObject" Target="../embeddings/oleObject48.bin"/><Relationship Id="rId1" Type="http://schemas.openxmlformats.org/officeDocument/2006/relationships/slideLayout" Target="../slideLayouts/slideLayout11.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2.png"/><Relationship Id="rId4" Type="http://schemas.openxmlformats.org/officeDocument/2006/relationships/image" Target="../media/image81.png"/><Relationship Id="rId9"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84.jpeg"/><Relationship Id="rId4" Type="http://schemas.openxmlformats.org/officeDocument/2006/relationships/image" Target="../media/image83.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86.jpe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6.jpe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hyperlink" Target="https://archive.ics.uci.edu/ml/datasets/spambase"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1026" name="Picture 2">
            <a:extLst>
              <a:ext uri="{FF2B5EF4-FFF2-40B4-BE49-F238E27FC236}">
                <a16:creationId xmlns:a16="http://schemas.microsoft.com/office/drawing/2014/main" id="{ECFCC1F3-7019-411C-A8EB-912CDE322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D87C30-66C0-2AE7-A95F-A0F8E50235EF}"/>
              </a:ext>
            </a:extLst>
          </p:cNvPr>
          <p:cNvSpPr txBox="1"/>
          <p:nvPr/>
        </p:nvSpPr>
        <p:spPr>
          <a:xfrm>
            <a:off x="6858000" y="3727938"/>
            <a:ext cx="1201615" cy="707886"/>
          </a:xfrm>
          <a:prstGeom prst="rect">
            <a:avLst/>
          </a:prstGeom>
          <a:noFill/>
        </p:spPr>
        <p:txBody>
          <a:bodyPr wrap="square" rtlCol="0">
            <a:spAutoFit/>
          </a:bodyPr>
          <a:lstStyle/>
          <a:p>
            <a:r>
              <a:rPr lang="en-IN" sz="1000" b="1" dirty="0"/>
              <a:t>Presented by:</a:t>
            </a:r>
          </a:p>
          <a:p>
            <a:r>
              <a:rPr lang="en-IN" sz="1000" b="1" dirty="0"/>
              <a:t>Sachin Saxena </a:t>
            </a:r>
          </a:p>
          <a:p>
            <a:r>
              <a:rPr lang="en-IN" sz="1000" b="1" dirty="0"/>
              <a:t>SME, </a:t>
            </a:r>
            <a:r>
              <a:rPr lang="en-IN" sz="1000" b="1" dirty="0" err="1"/>
              <a:t>upGrade</a:t>
            </a:r>
            <a:endParaRPr lang="en-IN" sz="1000" b="1" dirty="0"/>
          </a:p>
          <a:p>
            <a:endParaRPr lang="en-IN" sz="1000" b="1" dirty="0"/>
          </a:p>
        </p:txBody>
      </p:sp>
      <p:sp>
        <p:nvSpPr>
          <p:cNvPr id="3" name="TextBox 2">
            <a:extLst>
              <a:ext uri="{FF2B5EF4-FFF2-40B4-BE49-F238E27FC236}">
                <a16:creationId xmlns:a16="http://schemas.microsoft.com/office/drawing/2014/main" id="{2043F93C-C478-E082-B561-CD039FE2B5F0}"/>
              </a:ext>
            </a:extLst>
          </p:cNvPr>
          <p:cNvSpPr txBox="1"/>
          <p:nvPr/>
        </p:nvSpPr>
        <p:spPr>
          <a:xfrm>
            <a:off x="3195663" y="1682262"/>
            <a:ext cx="2752677" cy="523220"/>
          </a:xfrm>
          <a:prstGeom prst="rect">
            <a:avLst/>
          </a:prstGeom>
          <a:noFill/>
        </p:spPr>
        <p:txBody>
          <a:bodyPr wrap="none" rtlCol="0">
            <a:spAutoFit/>
          </a:bodyPr>
          <a:lstStyle/>
          <a:p>
            <a:pPr algn="ctr"/>
            <a:r>
              <a:rPr lang="en-US" dirty="0"/>
              <a:t>DATA SCIENCE </a:t>
            </a:r>
          </a:p>
          <a:p>
            <a:pPr algn="ctr"/>
            <a:r>
              <a:rPr lang="en-US" dirty="0"/>
              <a:t>UNIT 6- Selected AI Techniques</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5</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728809F-F4C4-8631-0A98-7851834EC8DA}"/>
              </a:ext>
            </a:extLst>
          </p:cNvPr>
          <p:cNvPicPr>
            <a:picLocks noChangeAspect="1"/>
          </p:cNvPicPr>
          <p:nvPr/>
        </p:nvPicPr>
        <p:blipFill>
          <a:blip r:embed="rId5"/>
          <a:stretch>
            <a:fillRect/>
          </a:stretch>
        </p:blipFill>
        <p:spPr>
          <a:xfrm>
            <a:off x="2634442" y="317842"/>
            <a:ext cx="6305166" cy="3994250"/>
          </a:xfrm>
          <a:prstGeom prst="rect">
            <a:avLst/>
          </a:prstGeom>
        </p:spPr>
      </p:pic>
    </p:spTree>
    <p:extLst>
      <p:ext uri="{BB962C8B-B14F-4D97-AF65-F5344CB8AC3E}">
        <p14:creationId xmlns:p14="http://schemas.microsoft.com/office/powerpoint/2010/main" val="3366275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Linear Line Example: </a:t>
            </a:r>
          </a:p>
          <a:p>
            <a:pPr marL="0" lvl="0" indent="0" algn="l" rtl="0">
              <a:spcBef>
                <a:spcPts val="0"/>
              </a:spcBef>
              <a:spcAft>
                <a:spcPts val="1200"/>
              </a:spcAft>
              <a:buNone/>
            </a:pPr>
            <a:r>
              <a:rPr lang="en-IN" dirty="0"/>
              <a:t>slr_excel_demonstration_1</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390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Introduction to Feedforward Neural Network:</a:t>
            </a:r>
          </a:p>
          <a:p>
            <a:pPr marL="0" lvl="0" indent="0" algn="l" rtl="0">
              <a:spcBef>
                <a:spcPts val="0"/>
              </a:spcBef>
              <a:spcAft>
                <a:spcPts val="1200"/>
              </a:spcAft>
              <a:buNone/>
            </a:pPr>
            <a:endParaRPr lang="en-IN"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F0709CB-6EA7-C303-2A67-1BE84104D6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7822" y="87682"/>
            <a:ext cx="3446290" cy="2379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1635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Flow of Information Between Layers:</a:t>
            </a: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90EBE07-2872-1A9F-E58D-FCC4B97A8663}"/>
              </a:ext>
            </a:extLst>
          </p:cNvPr>
          <p:cNvPicPr>
            <a:picLocks noChangeAspect="1"/>
          </p:cNvPicPr>
          <p:nvPr/>
        </p:nvPicPr>
        <p:blipFill>
          <a:blip r:embed="rId5"/>
          <a:stretch>
            <a:fillRect/>
          </a:stretch>
        </p:blipFill>
        <p:spPr>
          <a:xfrm>
            <a:off x="4572000" y="130364"/>
            <a:ext cx="4284358" cy="4043608"/>
          </a:xfrm>
          <a:prstGeom prst="rect">
            <a:avLst/>
          </a:prstGeom>
        </p:spPr>
      </p:pic>
    </p:spTree>
    <p:extLst>
      <p:ext uri="{BB962C8B-B14F-4D97-AF65-F5344CB8AC3E}">
        <p14:creationId xmlns:p14="http://schemas.microsoft.com/office/powerpoint/2010/main" val="32430668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4A7F4D-F65B-6661-5EE0-C7EE2DFC2559}"/>
              </a:ext>
            </a:extLst>
          </p:cNvPr>
          <p:cNvPicPr>
            <a:picLocks noChangeAspect="1"/>
          </p:cNvPicPr>
          <p:nvPr/>
        </p:nvPicPr>
        <p:blipFill>
          <a:blip r:embed="rId5"/>
          <a:stretch>
            <a:fillRect/>
          </a:stretch>
        </p:blipFill>
        <p:spPr>
          <a:xfrm>
            <a:off x="1799304" y="0"/>
            <a:ext cx="5691513" cy="4568875"/>
          </a:xfrm>
          <a:prstGeom prst="rect">
            <a:avLst/>
          </a:prstGeom>
        </p:spPr>
      </p:pic>
    </p:spTree>
    <p:extLst>
      <p:ext uri="{BB962C8B-B14F-4D97-AF65-F5344CB8AC3E}">
        <p14:creationId xmlns:p14="http://schemas.microsoft.com/office/powerpoint/2010/main" val="33081841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Forward Pass – Demonstration:</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87D67D-174D-2B03-AE01-C7EDAF38CA36}"/>
              </a:ext>
            </a:extLst>
          </p:cNvPr>
          <p:cNvPicPr>
            <a:picLocks noChangeAspect="1"/>
          </p:cNvPicPr>
          <p:nvPr/>
        </p:nvPicPr>
        <p:blipFill>
          <a:blip r:embed="rId5"/>
          <a:stretch>
            <a:fillRect/>
          </a:stretch>
        </p:blipFill>
        <p:spPr>
          <a:xfrm>
            <a:off x="4515482" y="64942"/>
            <a:ext cx="4548630" cy="4316558"/>
          </a:xfrm>
          <a:prstGeom prst="rect">
            <a:avLst/>
          </a:prstGeom>
        </p:spPr>
      </p:pic>
    </p:spTree>
    <p:extLst>
      <p:ext uri="{BB962C8B-B14F-4D97-AF65-F5344CB8AC3E}">
        <p14:creationId xmlns:p14="http://schemas.microsoft.com/office/powerpoint/2010/main" val="28004749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Feedforward Algorithm:</a:t>
            </a:r>
          </a:p>
          <a:p>
            <a:pPr marL="0" lvl="0" indent="0" algn="l" rtl="0">
              <a:spcBef>
                <a:spcPts val="0"/>
              </a:spcBef>
              <a:spcAft>
                <a:spcPts val="1200"/>
              </a:spcAft>
              <a:buNone/>
            </a:pPr>
            <a:endParaRPr lang="en-IN"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A4380A5-B92A-0638-4589-272F61D1C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1276" y="87681"/>
            <a:ext cx="3302836" cy="11101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13E11C7-DDFE-C25E-136E-10420689E721}"/>
              </a:ext>
            </a:extLst>
          </p:cNvPr>
          <p:cNvPicPr>
            <a:picLocks noChangeAspect="1"/>
          </p:cNvPicPr>
          <p:nvPr/>
        </p:nvPicPr>
        <p:blipFill>
          <a:blip r:embed="rId6"/>
          <a:stretch>
            <a:fillRect/>
          </a:stretch>
        </p:blipFill>
        <p:spPr>
          <a:xfrm>
            <a:off x="2952931" y="1301215"/>
            <a:ext cx="5129568" cy="3380314"/>
          </a:xfrm>
          <a:prstGeom prst="rect">
            <a:avLst/>
          </a:prstGeom>
        </p:spPr>
      </p:pic>
    </p:spTree>
    <p:extLst>
      <p:ext uri="{BB962C8B-B14F-4D97-AF65-F5344CB8AC3E}">
        <p14:creationId xmlns:p14="http://schemas.microsoft.com/office/powerpoint/2010/main" val="42561173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Loss Function:</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1AF598-47E6-E2C4-BF7B-BFC2DE48E823}"/>
              </a:ext>
            </a:extLst>
          </p:cNvPr>
          <p:cNvPicPr>
            <a:picLocks noChangeAspect="1"/>
          </p:cNvPicPr>
          <p:nvPr/>
        </p:nvPicPr>
        <p:blipFill>
          <a:blip r:embed="rId5"/>
          <a:stretch>
            <a:fillRect/>
          </a:stretch>
        </p:blipFill>
        <p:spPr>
          <a:xfrm>
            <a:off x="3890860" y="88518"/>
            <a:ext cx="5173252" cy="4014486"/>
          </a:xfrm>
          <a:prstGeom prst="rect">
            <a:avLst/>
          </a:prstGeom>
        </p:spPr>
      </p:pic>
    </p:spTree>
    <p:extLst>
      <p:ext uri="{BB962C8B-B14F-4D97-AF65-F5344CB8AC3E}">
        <p14:creationId xmlns:p14="http://schemas.microsoft.com/office/powerpoint/2010/main" val="41492032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Loss Function:</a:t>
            </a:r>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B734E47-3AF3-7613-3BA1-9BD20308FD81}"/>
              </a:ext>
            </a:extLst>
          </p:cNvPr>
          <p:cNvPicPr>
            <a:picLocks noChangeAspect="1"/>
          </p:cNvPicPr>
          <p:nvPr/>
        </p:nvPicPr>
        <p:blipFill>
          <a:blip r:embed="rId5"/>
          <a:stretch>
            <a:fillRect/>
          </a:stretch>
        </p:blipFill>
        <p:spPr>
          <a:xfrm>
            <a:off x="4280986" y="0"/>
            <a:ext cx="4863014" cy="4285670"/>
          </a:xfrm>
          <a:prstGeom prst="rect">
            <a:avLst/>
          </a:prstGeom>
        </p:spPr>
      </p:pic>
    </p:spTree>
    <p:extLst>
      <p:ext uri="{BB962C8B-B14F-4D97-AF65-F5344CB8AC3E}">
        <p14:creationId xmlns:p14="http://schemas.microsoft.com/office/powerpoint/2010/main" val="29431969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Gradient Descent:</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77E3067-E85E-2D02-8834-A3353D2453CA}"/>
              </a:ext>
            </a:extLst>
          </p:cNvPr>
          <p:cNvPicPr>
            <a:picLocks noChangeAspect="1"/>
          </p:cNvPicPr>
          <p:nvPr/>
        </p:nvPicPr>
        <p:blipFill>
          <a:blip r:embed="rId5"/>
          <a:stretch>
            <a:fillRect/>
          </a:stretch>
        </p:blipFill>
        <p:spPr>
          <a:xfrm>
            <a:off x="2998848" y="194153"/>
            <a:ext cx="5300780" cy="4304256"/>
          </a:xfrm>
          <a:prstGeom prst="rect">
            <a:avLst/>
          </a:prstGeom>
        </p:spPr>
      </p:pic>
    </p:spTree>
    <p:extLst>
      <p:ext uri="{BB962C8B-B14F-4D97-AF65-F5344CB8AC3E}">
        <p14:creationId xmlns:p14="http://schemas.microsoft.com/office/powerpoint/2010/main" val="15527357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Introduction to Backpropagation:</a:t>
            </a:r>
          </a:p>
          <a:p>
            <a:pPr algn="l"/>
            <a:r>
              <a:rPr lang="en-US" b="0" i="0" dirty="0">
                <a:solidFill>
                  <a:srgbClr val="091E42"/>
                </a:solidFill>
                <a:effectLst/>
                <a:latin typeface="freight-text-pro"/>
              </a:rPr>
              <a:t>the following topics will be covered:</a:t>
            </a:r>
          </a:p>
          <a:p>
            <a:pPr algn="l">
              <a:buFont typeface="Arial" panose="020B0604020202020204" pitchFamily="34" charset="0"/>
              <a:buChar char="•"/>
            </a:pPr>
            <a:r>
              <a:rPr lang="en-US" b="0" i="0" dirty="0">
                <a:solidFill>
                  <a:srgbClr val="091E42"/>
                </a:solidFill>
                <a:effectLst/>
                <a:latin typeface="freight-text-pro"/>
              </a:rPr>
              <a:t>Gradient descent in neural networks</a:t>
            </a:r>
          </a:p>
          <a:p>
            <a:pPr algn="l">
              <a:buFont typeface="Arial" panose="020B0604020202020204" pitchFamily="34" charset="0"/>
              <a:buChar char="•"/>
            </a:pPr>
            <a:r>
              <a:rPr lang="en-US" b="0" i="0" dirty="0">
                <a:solidFill>
                  <a:srgbClr val="091E42"/>
                </a:solidFill>
                <a:effectLst/>
                <a:latin typeface="freight-text-pro"/>
              </a:rPr>
              <a:t>Backpropagation algorithm</a:t>
            </a:r>
          </a:p>
          <a:p>
            <a:pPr algn="l">
              <a:buFont typeface="Arial" panose="020B0604020202020204" pitchFamily="34" charset="0"/>
              <a:buChar char="•"/>
            </a:pPr>
            <a:r>
              <a:rPr lang="en-US" b="0" i="0" dirty="0">
                <a:solidFill>
                  <a:srgbClr val="091E42"/>
                </a:solidFill>
                <a:effectLst/>
                <a:latin typeface="freight-text-pro"/>
              </a:rPr>
              <a:t>Introduction to TensorFlow</a:t>
            </a:r>
          </a:p>
          <a:p>
            <a:pPr algn="l">
              <a:buFont typeface="Arial" panose="020B0604020202020204" pitchFamily="34" charset="0"/>
              <a:buChar char="•"/>
            </a:pPr>
            <a:r>
              <a:rPr lang="en-US" b="0" i="0" dirty="0">
                <a:solidFill>
                  <a:srgbClr val="091E42"/>
                </a:solidFill>
                <a:effectLst/>
                <a:latin typeface="freight-text-pro"/>
              </a:rPr>
              <a:t>Implementation of a neural network using TensorFlow</a:t>
            </a:r>
          </a:p>
          <a:p>
            <a:pPr marL="0" lvl="0" indent="0" algn="l" rtl="0">
              <a:spcBef>
                <a:spcPts val="0"/>
              </a:spcBef>
              <a:spcAft>
                <a:spcPts val="1200"/>
              </a:spcAft>
              <a:buNone/>
            </a:pPr>
            <a:endParaRPr lang="en-IN"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49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3806873"/>
            <a:ext cx="8520600" cy="762001"/>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US" b="0" i="0" dirty="0">
                <a:solidFill>
                  <a:srgbClr val="091E42"/>
                </a:solidFill>
                <a:effectLst/>
                <a:latin typeface="freight-text-pro"/>
              </a:rPr>
              <a:t>You can have multiple such lines correctly performing the classification task. But don't you think it would be a better idea to see which one is best suited?  </a:t>
            </a: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igure-2: Best Hyperplane">
            <a:extLst>
              <a:ext uri="{FF2B5EF4-FFF2-40B4-BE49-F238E27FC236}">
                <a16:creationId xmlns:a16="http://schemas.microsoft.com/office/drawing/2014/main" id="{A50D8BE1-D911-3037-DC16-56C486A9AB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1825" y="34975"/>
            <a:ext cx="597217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0133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Gradient Descent for Backpropagation:</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Backpropagation">
            <a:extLst>
              <a:ext uri="{FF2B5EF4-FFF2-40B4-BE49-F238E27FC236}">
                <a16:creationId xmlns:a16="http://schemas.microsoft.com/office/drawing/2014/main" id="{677C9B4B-1AAC-EAC5-A230-D594C6412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808" y="175445"/>
            <a:ext cx="4204384" cy="28385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ED61E95-B32D-161A-D44D-182E1F498AEE}"/>
              </a:ext>
            </a:extLst>
          </p:cNvPr>
          <p:cNvPicPr>
            <a:picLocks noChangeAspect="1"/>
          </p:cNvPicPr>
          <p:nvPr/>
        </p:nvPicPr>
        <p:blipFill>
          <a:blip r:embed="rId6"/>
          <a:stretch>
            <a:fillRect/>
          </a:stretch>
        </p:blipFill>
        <p:spPr>
          <a:xfrm>
            <a:off x="183808" y="3049991"/>
            <a:ext cx="6790008" cy="1295512"/>
          </a:xfrm>
          <a:prstGeom prst="rect">
            <a:avLst/>
          </a:prstGeom>
        </p:spPr>
      </p:pic>
    </p:spTree>
    <p:extLst>
      <p:ext uri="{BB962C8B-B14F-4D97-AF65-F5344CB8AC3E}">
        <p14:creationId xmlns:p14="http://schemas.microsoft.com/office/powerpoint/2010/main" val="35174498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Numerical Example Demonstrating Backpropagation:</a:t>
            </a:r>
          </a:p>
          <a:p>
            <a:pPr marL="0" lvl="0" indent="0" algn="l" rtl="0">
              <a:spcBef>
                <a:spcPts val="0"/>
              </a:spcBef>
              <a:spcAft>
                <a:spcPts val="1200"/>
              </a:spcAft>
              <a:buNone/>
            </a:pPr>
            <a:endParaRPr lang="en-IN"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C89FF6E-E252-7848-5D86-5AA738B1A97E}"/>
              </a:ext>
            </a:extLst>
          </p:cNvPr>
          <p:cNvPicPr>
            <a:picLocks noChangeAspect="1"/>
          </p:cNvPicPr>
          <p:nvPr/>
        </p:nvPicPr>
        <p:blipFill>
          <a:blip r:embed="rId5"/>
          <a:stretch>
            <a:fillRect/>
          </a:stretch>
        </p:blipFill>
        <p:spPr>
          <a:xfrm>
            <a:off x="6038510" y="805327"/>
            <a:ext cx="2490750" cy="3001548"/>
          </a:xfrm>
          <a:prstGeom prst="rect">
            <a:avLst/>
          </a:prstGeom>
        </p:spPr>
      </p:pic>
      <p:pic>
        <p:nvPicPr>
          <p:cNvPr id="4098" name="Picture 2">
            <a:extLst>
              <a:ext uri="{FF2B5EF4-FFF2-40B4-BE49-F238E27FC236}">
                <a16:creationId xmlns:a16="http://schemas.microsoft.com/office/drawing/2014/main" id="{9ACF6D06-CAAD-411F-263E-A91CD4D4B4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379" y="1747382"/>
            <a:ext cx="4236684" cy="232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167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IN" dirty="0"/>
              <a:t>Introduction to </a:t>
            </a:r>
            <a:r>
              <a:rPr lang="en-IN" dirty="0" err="1"/>
              <a:t>Tensorflow</a:t>
            </a:r>
            <a:r>
              <a:rPr lang="en-IN" dirty="0"/>
              <a:t>:</a:t>
            </a:r>
          </a:p>
          <a:p>
            <a:pPr marL="0" lvl="0" indent="0" algn="l" rtl="0">
              <a:spcBef>
                <a:spcPts val="0"/>
              </a:spcBef>
              <a:spcAft>
                <a:spcPts val="1200"/>
              </a:spcAft>
              <a:buNone/>
            </a:pPr>
            <a:r>
              <a:rPr lang="en-US" b="0" i="0" dirty="0">
                <a:solidFill>
                  <a:srgbClr val="091E42"/>
                </a:solidFill>
                <a:effectLst/>
                <a:latin typeface="freight-text-pro"/>
              </a:rPr>
              <a:t>TensorFlow is an </a:t>
            </a:r>
            <a:r>
              <a:rPr lang="en-US" b="1" i="0" dirty="0">
                <a:solidFill>
                  <a:srgbClr val="091E42"/>
                </a:solidFill>
                <a:effectLst/>
                <a:latin typeface="freight-text-pro"/>
              </a:rPr>
              <a:t>open-source platform</a:t>
            </a:r>
            <a:r>
              <a:rPr lang="en-US" b="0" i="0" dirty="0">
                <a:solidFill>
                  <a:srgbClr val="091E42"/>
                </a:solidFill>
                <a:effectLst/>
                <a:latin typeface="freight-text-pro"/>
              </a:rPr>
              <a:t> for developing end-to-end machine learning (ML) solutions. The TensorFlow platform contains services such as TensorFlow.js, TensorFlow lite, and TensorFlow Extended, which are used to develop applications for browsers, mobile platforms, and large production environments, respectively. </a:t>
            </a:r>
          </a:p>
          <a:p>
            <a:pPr marL="0" lvl="0" indent="0" algn="l" rtl="0">
              <a:spcBef>
                <a:spcPts val="0"/>
              </a:spcBef>
              <a:spcAft>
                <a:spcPts val="1200"/>
              </a:spcAft>
              <a:buNone/>
            </a:pPr>
            <a:r>
              <a:rPr lang="en-US" b="0" i="0" dirty="0">
                <a:solidFill>
                  <a:srgbClr val="091E42"/>
                </a:solidFill>
                <a:effectLst/>
                <a:latin typeface="freight-text-pro"/>
              </a:rPr>
              <a:t>TensorFlow is a </a:t>
            </a:r>
            <a:r>
              <a:rPr lang="en-US" b="1" i="0" dirty="0">
                <a:solidFill>
                  <a:srgbClr val="091E42"/>
                </a:solidFill>
                <a:effectLst/>
                <a:latin typeface="freight-text-pro"/>
              </a:rPr>
              <a:t>deep learning library</a:t>
            </a:r>
            <a:r>
              <a:rPr lang="en-US" b="0" i="0" dirty="0">
                <a:solidFill>
                  <a:srgbClr val="091E42"/>
                </a:solidFill>
                <a:effectLst/>
                <a:latin typeface="freight-text-pro"/>
              </a:rPr>
              <a:t> developed by </a:t>
            </a:r>
            <a:r>
              <a:rPr lang="en-US" b="1" i="0" dirty="0">
                <a:solidFill>
                  <a:srgbClr val="091E42"/>
                </a:solidFill>
                <a:effectLst/>
                <a:latin typeface="freight-text-pro"/>
              </a:rPr>
              <a:t>Google</a:t>
            </a:r>
            <a:r>
              <a:rPr lang="en-US" b="0" i="0" dirty="0">
                <a:solidFill>
                  <a:srgbClr val="091E42"/>
                </a:solidFill>
                <a:effectLst/>
                <a:latin typeface="freight-text-pro"/>
              </a:rPr>
              <a:t>. It is used widely in the industry for several different applications. Some of these applications include smart text in Gmail, Google Translate and Google Lens. Now, in the next video, Avishek will discuss TensorFlow and its features.</a:t>
            </a:r>
            <a:endParaRPr lang="en-IN" dirty="0"/>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5903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Tensors:</a:t>
            </a:r>
          </a:p>
          <a:p>
            <a:pPr marL="0" lvl="0" indent="0" algn="l" rtl="0">
              <a:spcBef>
                <a:spcPts val="0"/>
              </a:spcBef>
              <a:spcAft>
                <a:spcPts val="1200"/>
              </a:spcAft>
              <a:buNone/>
            </a:pPr>
            <a:r>
              <a:rPr lang="en-US" b="0" i="0" dirty="0">
                <a:solidFill>
                  <a:srgbClr val="091E42"/>
                </a:solidFill>
                <a:effectLst/>
                <a:latin typeface="freight-text-pro"/>
              </a:rPr>
              <a:t>A </a:t>
            </a:r>
            <a:r>
              <a:rPr lang="en-US" b="1" i="0" dirty="0">
                <a:solidFill>
                  <a:srgbClr val="091E42"/>
                </a:solidFill>
                <a:effectLst/>
                <a:latin typeface="freight-text-pro"/>
              </a:rPr>
              <a:t>tensor</a:t>
            </a:r>
            <a:r>
              <a:rPr lang="en-US" b="0" i="0" dirty="0">
                <a:solidFill>
                  <a:srgbClr val="091E42"/>
                </a:solidFill>
                <a:effectLst/>
                <a:latin typeface="freight-text-pro"/>
              </a:rPr>
              <a:t> is the </a:t>
            </a:r>
            <a:r>
              <a:rPr lang="en-US" b="1" i="0" dirty="0">
                <a:solidFill>
                  <a:srgbClr val="091E42"/>
                </a:solidFill>
                <a:effectLst/>
                <a:latin typeface="freight-text-pro"/>
              </a:rPr>
              <a:t>fundamental data structure</a:t>
            </a:r>
            <a:r>
              <a:rPr lang="en-US" b="0" i="0" dirty="0">
                <a:solidFill>
                  <a:srgbClr val="091E42"/>
                </a:solidFill>
                <a:effectLst/>
                <a:latin typeface="freight-text-pro"/>
              </a:rPr>
              <a:t> used in TensorFlow. It is a multidimensional array with a uniform data type. The data type for an entire tensor is the same. </a:t>
            </a:r>
            <a:endParaRPr lang="en-IN"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hat is a Tensor? | Medium">
            <a:extLst>
              <a:ext uri="{FF2B5EF4-FFF2-40B4-BE49-F238E27FC236}">
                <a16:creationId xmlns:a16="http://schemas.microsoft.com/office/drawing/2014/main" id="{FE52A912-1500-2ED1-EF89-228DC5E9B3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819" y="2571750"/>
            <a:ext cx="4572000" cy="161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0317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3652788"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Tensors:</a:t>
            </a:r>
          </a:p>
          <a:p>
            <a:pPr marL="0" lvl="0" indent="0" algn="l" rtl="0">
              <a:spcBef>
                <a:spcPts val="0"/>
              </a:spcBef>
              <a:spcAft>
                <a:spcPts val="1200"/>
              </a:spcAft>
              <a:buNone/>
            </a:pPr>
            <a:r>
              <a:rPr lang="en-US" b="0" i="0" dirty="0">
                <a:solidFill>
                  <a:srgbClr val="091E42"/>
                </a:solidFill>
                <a:effectLst/>
                <a:latin typeface="freight-text-pro"/>
              </a:rPr>
              <a:t>A </a:t>
            </a:r>
            <a:r>
              <a:rPr lang="en-US" b="1" i="0" dirty="0">
                <a:solidFill>
                  <a:srgbClr val="091E42"/>
                </a:solidFill>
                <a:effectLst/>
                <a:latin typeface="freight-text-pro"/>
              </a:rPr>
              <a:t>tensor</a:t>
            </a:r>
            <a:r>
              <a:rPr lang="en-US" b="0" i="0" dirty="0">
                <a:solidFill>
                  <a:srgbClr val="091E42"/>
                </a:solidFill>
                <a:effectLst/>
                <a:latin typeface="freight-text-pro"/>
              </a:rPr>
              <a:t> is the </a:t>
            </a:r>
            <a:r>
              <a:rPr lang="en-US" b="1" i="0" dirty="0">
                <a:solidFill>
                  <a:srgbClr val="091E42"/>
                </a:solidFill>
                <a:effectLst/>
                <a:latin typeface="freight-text-pro"/>
              </a:rPr>
              <a:t>fundamental data structure</a:t>
            </a:r>
            <a:r>
              <a:rPr lang="en-US" b="0" i="0" dirty="0">
                <a:solidFill>
                  <a:srgbClr val="091E42"/>
                </a:solidFill>
                <a:effectLst/>
                <a:latin typeface="freight-text-pro"/>
              </a:rPr>
              <a:t> used in TensorFlow. It is a multidimensional array with a uniform data type. The data type for an entire tensor is the same. </a:t>
            </a:r>
            <a:endParaRPr lang="en-IN"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Tensors Introduction - javatpoint">
            <a:extLst>
              <a:ext uri="{FF2B5EF4-FFF2-40B4-BE49-F238E27FC236}">
                <a16:creationId xmlns:a16="http://schemas.microsoft.com/office/drawing/2014/main" id="{C157C461-F42D-70DC-020B-8A0EB0013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650" y="309759"/>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4253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solidFill>
                  <a:srgbClr val="091E42"/>
                </a:solidFill>
                <a:latin typeface="freight-text-pro"/>
              </a:rPr>
              <a:t>F</a:t>
            </a:r>
            <a:r>
              <a:rPr lang="en-US" b="0" i="0" dirty="0">
                <a:solidFill>
                  <a:srgbClr val="091E42"/>
                </a:solidFill>
                <a:effectLst/>
                <a:latin typeface="freight-text-pro"/>
              </a:rPr>
              <a:t>undamental concepts of coding in TensorFlow, although we strongly recommend you to visit the</a:t>
            </a:r>
            <a:r>
              <a:rPr lang="en-US" b="0" i="0" u="none" strike="noStrike" dirty="0">
                <a:solidFill>
                  <a:srgbClr val="4F8AFB"/>
                </a:solidFill>
                <a:effectLst/>
                <a:latin typeface="freight-text-pro"/>
                <a:hlinkClick r:id="rId3"/>
              </a:rPr>
              <a:t> </a:t>
            </a:r>
            <a:r>
              <a:rPr lang="en-US" b="0" i="0" u="none" strike="noStrike" dirty="0" err="1">
                <a:solidFill>
                  <a:srgbClr val="4F8AFB"/>
                </a:solidFill>
                <a:effectLst/>
                <a:latin typeface="freight-text-pro"/>
                <a:hlinkClick r:id="rId3"/>
              </a:rPr>
              <a:t>Tensorflow</a:t>
            </a:r>
            <a:r>
              <a:rPr lang="en-US" b="0" i="0" u="none" strike="noStrike" dirty="0">
                <a:solidFill>
                  <a:srgbClr val="4F8AFB"/>
                </a:solidFill>
                <a:effectLst/>
                <a:latin typeface="freight-text-pro"/>
                <a:hlinkClick r:id="rId3"/>
              </a:rPr>
              <a:t> documentation</a:t>
            </a:r>
            <a:r>
              <a:rPr lang="en-US" b="0" i="0" dirty="0">
                <a:solidFill>
                  <a:srgbClr val="091E42"/>
                </a:solidFill>
                <a:effectLst/>
                <a:latin typeface="freight-text-pro"/>
              </a:rPr>
              <a:t> for better coverage. </a:t>
            </a:r>
          </a:p>
          <a:p>
            <a:pPr marL="0" lvl="0" indent="0" algn="l" rtl="0">
              <a:spcBef>
                <a:spcPts val="0"/>
              </a:spcBef>
              <a:spcAft>
                <a:spcPts val="1200"/>
              </a:spcAft>
              <a:buNone/>
            </a:pPr>
            <a:r>
              <a:rPr lang="en-US" b="0" i="0" dirty="0">
                <a:solidFill>
                  <a:srgbClr val="091E42"/>
                </a:solidFill>
                <a:effectLst/>
                <a:latin typeface="freight-text-pro"/>
              </a:rPr>
              <a:t>You can visit</a:t>
            </a:r>
            <a:r>
              <a:rPr lang="en-US" b="0" i="0" u="none" strike="noStrike" dirty="0">
                <a:solidFill>
                  <a:srgbClr val="4F8AFB"/>
                </a:solidFill>
                <a:effectLst/>
                <a:latin typeface="freight-text-pro"/>
                <a:hlinkClick r:id="rId4"/>
              </a:rPr>
              <a:t> this page</a:t>
            </a:r>
            <a:r>
              <a:rPr lang="en-US" b="0" i="0" dirty="0">
                <a:solidFill>
                  <a:srgbClr val="091E42"/>
                </a:solidFill>
                <a:effectLst/>
                <a:latin typeface="freight-text-pro"/>
              </a:rPr>
              <a:t> to read about all the available mathematical functions. </a:t>
            </a:r>
            <a:endParaRPr dirty="0"/>
          </a:p>
        </p:txBody>
      </p:sp>
      <p:pic>
        <p:nvPicPr>
          <p:cNvPr id="87" name="Google Shape;87;p17"/>
          <p:cNvPicPr preferRelativeResize="0"/>
          <p:nvPr/>
        </p:nvPicPr>
        <p:blipFill rotWithShape="1">
          <a:blip r:embed="rId5">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9457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Python Example:</a:t>
            </a:r>
          </a:p>
          <a:p>
            <a:pPr marL="0" lvl="0" indent="0" algn="l" rtl="0">
              <a:spcBef>
                <a:spcPts val="0"/>
              </a:spcBef>
              <a:spcAft>
                <a:spcPts val="1200"/>
              </a:spcAft>
              <a:buNone/>
            </a:pPr>
            <a:r>
              <a:rPr lang="en-US" dirty="0" err="1"/>
              <a:t>NN_from_scratch_house_price_data</a:t>
            </a:r>
            <a:endParaRPr lang="en-IN" dirty="0"/>
          </a:p>
          <a:p>
            <a:pPr marL="0" lvl="0" indent="0" algn="l" rtl="0">
              <a:spcBef>
                <a:spcPts val="0"/>
              </a:spcBef>
              <a:spcAft>
                <a:spcPts val="1200"/>
              </a:spcAft>
              <a:buNone/>
            </a:pPr>
            <a:r>
              <a:rPr lang="en-IN" dirty="0" err="1"/>
              <a:t>house_price_full</a:t>
            </a:r>
            <a:r>
              <a:rPr lang="en-IN" dirty="0"/>
              <a:t>+(2)</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3083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Introduction to the Module</a:t>
            </a:r>
          </a:p>
          <a:p>
            <a:pPr marL="0" lvl="0" indent="0" algn="l" rtl="0">
              <a:spcBef>
                <a:spcPts val="0"/>
              </a:spcBef>
              <a:spcAft>
                <a:spcPts val="1200"/>
              </a:spcAft>
              <a:buNone/>
            </a:pPr>
            <a:r>
              <a:rPr lang="en-US" dirty="0"/>
              <a:t>Welcome to the module on 'Time Series Forecasting – I</a:t>
            </a:r>
          </a:p>
          <a:p>
            <a:pPr marL="0" lvl="0" indent="0" algn="l" rtl="0">
              <a:spcBef>
                <a:spcPts val="0"/>
              </a:spcBef>
              <a:spcAft>
                <a:spcPts val="1200"/>
              </a:spcAft>
              <a:buNone/>
            </a:pPr>
            <a:r>
              <a:rPr lang="en-US" dirty="0">
                <a:solidFill>
                  <a:srgbClr val="091E42"/>
                </a:solidFill>
                <a:latin typeface="freight-text-pro"/>
              </a:rPr>
              <a:t>A</a:t>
            </a:r>
            <a:r>
              <a:rPr lang="en-US" b="0" i="0" dirty="0">
                <a:solidFill>
                  <a:srgbClr val="091E42"/>
                </a:solidFill>
                <a:effectLst/>
                <a:latin typeface="freight-text-pro"/>
              </a:rPr>
              <a:t>ware of sales forecasting, weather forecasting, and demand forecasting. You might have seen anchors and stock market experts accurately predicting how the next day, month, or year would turn out in terms of the weather or the prices like they are Nostradamus.</a:t>
            </a:r>
          </a:p>
          <a:p>
            <a:pPr marL="0" lvl="0" indent="0" algn="l" rtl="0">
              <a:spcBef>
                <a:spcPts val="0"/>
              </a:spcBef>
              <a:spcAft>
                <a:spcPts val="1200"/>
              </a:spcAft>
              <a:buNone/>
            </a:pPr>
            <a:r>
              <a:rPr lang="en-US" dirty="0">
                <a:solidFill>
                  <a:srgbClr val="091E42"/>
                </a:solidFill>
                <a:latin typeface="freight-text-pro"/>
              </a:rPr>
              <a:t>Python Code: Time+series+code+part1</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508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body" idx="1"/>
          </p:nvPr>
        </p:nvSpPr>
        <p:spPr>
          <a:xfrm>
            <a:off x="311700" y="1910850"/>
            <a:ext cx="8520600" cy="1321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5300" b="1">
                <a:solidFill>
                  <a:srgbClr val="CC0000"/>
                </a:solidFill>
                <a:latin typeface="Palatino"/>
                <a:ea typeface="Palatino"/>
                <a:cs typeface="Palatino"/>
                <a:sym typeface="Palatino"/>
              </a:rPr>
              <a:t>THANK YOU</a:t>
            </a:r>
            <a:endParaRPr sz="5300" b="1">
              <a:solidFill>
                <a:srgbClr val="CC0000"/>
              </a:solidFill>
              <a:latin typeface="Palatino"/>
              <a:ea typeface="Palatino"/>
              <a:cs typeface="Palatino"/>
              <a:sym typeface="Palatino"/>
            </a:endParaRPr>
          </a:p>
        </p:txBody>
      </p:sp>
      <p:pic>
        <p:nvPicPr>
          <p:cNvPr id="101" name="Google Shape;101;p19"/>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1D7E0EB4-9809-48E4-B289-6136D5806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895611"/>
            <a:ext cx="4335456" cy="3673263"/>
          </a:xfrm>
          <a:prstGeom prst="rect">
            <a:avLst/>
          </a:prstGeom>
        </p:spPr>
        <p:txBody>
          <a:bodyPr spcFirstLastPara="1" wrap="square" lIns="91425" tIns="91425" rIns="91425" bIns="91425" anchor="t" anchorCtr="0">
            <a:normAutofit fontScale="85000" lnSpcReduction="10000"/>
          </a:bodyPr>
          <a:lstStyle/>
          <a:p>
            <a:pPr algn="l"/>
            <a:r>
              <a:rPr lang="en-US" b="0" i="0" dirty="0">
                <a:solidFill>
                  <a:srgbClr val="091E42"/>
                </a:solidFill>
                <a:effectLst/>
                <a:latin typeface="freight-text-pro"/>
              </a:rPr>
              <a:t>The best line is the one that maintains the </a:t>
            </a:r>
            <a:r>
              <a:rPr lang="en-US" b="1" i="0" dirty="0">
                <a:solidFill>
                  <a:srgbClr val="091E42"/>
                </a:solidFill>
                <a:effectLst/>
                <a:latin typeface="freight-text-pro"/>
              </a:rPr>
              <a:t>largest possible equal distance </a:t>
            </a:r>
            <a:r>
              <a:rPr lang="en-US" b="0" i="0" dirty="0">
                <a:solidFill>
                  <a:srgbClr val="091E42"/>
                </a:solidFill>
                <a:effectLst/>
                <a:latin typeface="freight-text-pro"/>
              </a:rPr>
              <a:t>from the nearest points of both the </a:t>
            </a:r>
            <a:r>
              <a:rPr lang="en-US" b="1" i="0" dirty="0">
                <a:solidFill>
                  <a:srgbClr val="091E42"/>
                </a:solidFill>
                <a:effectLst/>
                <a:latin typeface="freight-text-pro"/>
              </a:rPr>
              <a:t>classes</a:t>
            </a:r>
            <a:r>
              <a:rPr lang="en-US" b="0" i="0" dirty="0">
                <a:solidFill>
                  <a:srgbClr val="091E42"/>
                </a:solidFill>
                <a:effectLst/>
                <a:latin typeface="freight-text-pro"/>
              </a:rPr>
              <a:t>. It is also referred to as a </a:t>
            </a:r>
            <a:r>
              <a:rPr lang="en-US" b="1" i="0" dirty="0">
                <a:solidFill>
                  <a:srgbClr val="091E42"/>
                </a:solidFill>
                <a:effectLst/>
                <a:latin typeface="freight-text-pro"/>
              </a:rPr>
              <a:t>maximal margin classifier</a:t>
            </a:r>
            <a:r>
              <a:rPr lang="en-US" b="0" i="0" dirty="0">
                <a:solidFill>
                  <a:srgbClr val="091E42"/>
                </a:solidFill>
                <a:effectLst/>
                <a:latin typeface="freight-text-pro"/>
              </a:rPr>
              <a:t>. You can think of the margin as a 'band' that the hyperplane has on both its sides.</a:t>
            </a:r>
          </a:p>
          <a:p>
            <a:pPr marL="114300" indent="0" algn="l">
              <a:buNone/>
            </a:pPr>
            <a:endParaRPr lang="en-US" b="0" i="0" dirty="0">
              <a:solidFill>
                <a:srgbClr val="091E42"/>
              </a:solidFill>
              <a:effectLst/>
              <a:latin typeface="freight-text-pro"/>
            </a:endParaRPr>
          </a:p>
          <a:p>
            <a:pPr algn="l"/>
            <a:r>
              <a:rPr lang="en-US" b="0" i="0" dirty="0">
                <a:solidFill>
                  <a:srgbClr val="091E42"/>
                </a:solidFill>
                <a:effectLst/>
                <a:latin typeface="freight-text-pro"/>
              </a:rPr>
              <a:t>There can be several lines (hyperplanes) possible in the same data set, as shown in the figure below, with different values of margins. Among these, the line with the </a:t>
            </a:r>
            <a:r>
              <a:rPr lang="en-US" b="1" i="0" dirty="0">
                <a:solidFill>
                  <a:srgbClr val="091E42"/>
                </a:solidFill>
                <a:effectLst/>
                <a:latin typeface="freight-text-pro"/>
              </a:rPr>
              <a:t>maximum margin </a:t>
            </a:r>
            <a:r>
              <a:rPr lang="en-US" b="0" i="0" dirty="0">
                <a:solidFill>
                  <a:srgbClr val="091E42"/>
                </a:solidFill>
                <a:effectLst/>
                <a:latin typeface="freight-text-pro"/>
              </a:rPr>
              <a:t>would be considered the best fit line for the given data.</a:t>
            </a:r>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igure-2: Best Hyperplane">
            <a:extLst>
              <a:ext uri="{FF2B5EF4-FFF2-40B4-BE49-F238E27FC236}">
                <a16:creationId xmlns:a16="http://schemas.microsoft.com/office/drawing/2014/main" id="{A50D8BE1-D911-3037-DC16-56C486A9AB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128" y="737419"/>
            <a:ext cx="3559172" cy="224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526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b="0" i="0" dirty="0">
                <a:solidFill>
                  <a:srgbClr val="091E42"/>
                </a:solidFill>
                <a:effectLst/>
                <a:latin typeface="freight-text-pro"/>
              </a:rPr>
              <a:t>Suppose you’ve three different hyperplanes with three different margin values. Which hyperplane is the best for this data?</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Figure-1: Best Maximal Margin Hyperplane">
            <a:extLst>
              <a:ext uri="{FF2B5EF4-FFF2-40B4-BE49-F238E27FC236}">
                <a16:creationId xmlns:a16="http://schemas.microsoft.com/office/drawing/2014/main" id="{D68B5D22-3B86-10AF-3386-B9E48606EE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59" y="2037530"/>
            <a:ext cx="5549030" cy="27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43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solidFill>
                  <a:srgbClr val="091E42"/>
                </a:solidFill>
                <a:latin typeface="freight-text-pro"/>
              </a:rPr>
              <a:t>Y</a:t>
            </a:r>
            <a:r>
              <a:rPr lang="en-US" b="0" i="0" dirty="0">
                <a:solidFill>
                  <a:srgbClr val="091E42"/>
                </a:solidFill>
                <a:effectLst/>
                <a:latin typeface="freight-text-pro"/>
              </a:rPr>
              <a:t>ou will need to recall the </a:t>
            </a:r>
            <a:r>
              <a:rPr lang="en-US" b="1" i="0" dirty="0">
                <a:solidFill>
                  <a:srgbClr val="091E42"/>
                </a:solidFill>
                <a:effectLst/>
                <a:latin typeface="freight-text-pro"/>
              </a:rPr>
              <a:t>concept of dot product</a:t>
            </a:r>
            <a:r>
              <a:rPr lang="en-US" b="0" i="0" dirty="0">
                <a:solidFill>
                  <a:srgbClr val="091E42"/>
                </a:solidFill>
                <a:effectLst/>
                <a:latin typeface="freight-text-pro"/>
              </a:rPr>
              <a:t> of two vectors. Say there are two vectors </a:t>
            </a:r>
            <a:r>
              <a:rPr lang="en-US" b="1" i="0" dirty="0">
                <a:solidFill>
                  <a:srgbClr val="091E42"/>
                </a:solidFill>
                <a:effectLst/>
                <a:latin typeface="freight-text-pro"/>
              </a:rPr>
              <a:t>A = [2, 3, 5]</a:t>
            </a:r>
            <a:r>
              <a:rPr lang="en-US" b="0" i="0" dirty="0">
                <a:solidFill>
                  <a:srgbClr val="091E42"/>
                </a:solidFill>
                <a:effectLst/>
                <a:latin typeface="freight-text-pro"/>
              </a:rPr>
              <a:t> and </a:t>
            </a:r>
            <a:r>
              <a:rPr lang="en-US" b="1" i="0" dirty="0">
                <a:solidFill>
                  <a:srgbClr val="091E42"/>
                </a:solidFill>
                <a:effectLst/>
                <a:latin typeface="freight-text-pro"/>
              </a:rPr>
              <a:t>B = [1, 0, 4]</a:t>
            </a:r>
            <a:r>
              <a:rPr lang="en-US" b="0" i="0" dirty="0">
                <a:solidFill>
                  <a:srgbClr val="091E42"/>
                </a:solidFill>
                <a:effectLst/>
                <a:latin typeface="freight-text-pro"/>
              </a:rPr>
              <a:t>, then the dot product of A and B is the element-wise multiplication of A and B, i.e. </a:t>
            </a:r>
            <a:r>
              <a:rPr lang="en-US" b="1" i="0" dirty="0">
                <a:solidFill>
                  <a:srgbClr val="091E42"/>
                </a:solidFill>
                <a:effectLst/>
                <a:latin typeface="freight-text-pro"/>
              </a:rPr>
              <a:t>transpose(A). B = A'B</a:t>
            </a:r>
            <a:r>
              <a:rPr lang="en-US" b="0" i="0" dirty="0">
                <a:solidFill>
                  <a:srgbClr val="091E42"/>
                </a:solidFill>
                <a:effectLst/>
                <a:latin typeface="freight-text-pro"/>
              </a:rPr>
              <a:t> = 2.1 + 3.0 + 5.4 =</a:t>
            </a:r>
            <a:r>
              <a:rPr lang="en-US" b="1" i="0" dirty="0">
                <a:solidFill>
                  <a:srgbClr val="091E42"/>
                </a:solidFill>
                <a:effectLst/>
                <a:latin typeface="freight-text-pro"/>
              </a:rPr>
              <a:t> </a:t>
            </a:r>
            <a:r>
              <a:rPr lang="en-US" b="0" i="0" dirty="0">
                <a:solidFill>
                  <a:srgbClr val="091E42"/>
                </a:solidFill>
                <a:effectLst/>
                <a:latin typeface="freight-text-pro"/>
              </a:rPr>
              <a:t>22. Note that the dot product of two vectors returns a </a:t>
            </a:r>
            <a:r>
              <a:rPr lang="en-US" b="1" i="0" dirty="0">
                <a:solidFill>
                  <a:srgbClr val="091E42"/>
                </a:solidFill>
                <a:effectLst/>
                <a:latin typeface="freight-text-pro"/>
              </a:rPr>
              <a:t>scalar number</a:t>
            </a:r>
            <a:r>
              <a:rPr lang="en-US" b="0" i="0" dirty="0">
                <a:solidFill>
                  <a:srgbClr val="091E42"/>
                </a:solidFill>
                <a:effectLst/>
                <a:latin typeface="freight-text-pro"/>
              </a:rPr>
              <a:t>, in this case, 22.</a:t>
            </a:r>
          </a:p>
          <a:p>
            <a:pPr marL="0" lvl="0" indent="0" algn="l" rtl="0">
              <a:spcBef>
                <a:spcPts val="0"/>
              </a:spcBef>
              <a:spcAft>
                <a:spcPts val="1200"/>
              </a:spcAft>
              <a:buNone/>
            </a:pPr>
            <a:endParaRPr lang="en-US" dirty="0">
              <a:solidFill>
                <a:srgbClr val="091E42"/>
              </a:solidFill>
              <a:latin typeface="freight-text-pro"/>
            </a:endParaRPr>
          </a:p>
          <a:p>
            <a:pPr algn="l"/>
            <a:r>
              <a:rPr lang="en-US" b="0" i="0" dirty="0">
                <a:solidFill>
                  <a:srgbClr val="45526C"/>
                </a:solidFill>
                <a:effectLst/>
                <a:latin typeface="circular"/>
              </a:rPr>
              <a:t>Distance Formula for a Hyperplane: </a:t>
            </a:r>
            <a:r>
              <a:rPr lang="en-US" b="0" i="0" dirty="0">
                <a:solidFill>
                  <a:srgbClr val="091E42"/>
                </a:solidFill>
                <a:effectLst/>
                <a:latin typeface="freight-text-pro"/>
              </a:rPr>
              <a:t>you will learn about the distance formula from a hyperplane. You can read more about the distance formula </a:t>
            </a:r>
            <a:r>
              <a:rPr lang="en-US" b="0" i="0" u="none" strike="noStrike" dirty="0">
                <a:solidFill>
                  <a:srgbClr val="4F8AFB"/>
                </a:solidFill>
                <a:effectLst/>
                <a:latin typeface="freight-text-pro"/>
                <a:hlinkClick r:id="rId3"/>
              </a:rPr>
              <a:t>here</a:t>
            </a:r>
            <a:r>
              <a:rPr lang="en-US" b="0" i="0" dirty="0">
                <a:solidFill>
                  <a:srgbClr val="091E42"/>
                </a:solidFill>
                <a:effectLst/>
                <a:latin typeface="freight-text-pro"/>
              </a:rPr>
              <a:t>.</a:t>
            </a:r>
          </a:p>
          <a:p>
            <a:pPr marL="0" lvl="0" indent="0" algn="l" rtl="0">
              <a:spcBef>
                <a:spcPts val="0"/>
              </a:spcBef>
              <a:spcAft>
                <a:spcPts val="1200"/>
              </a:spcAft>
              <a:buNone/>
            </a:pPr>
            <a:endParaRPr dirty="0"/>
          </a:p>
        </p:txBody>
      </p:sp>
      <p:pic>
        <p:nvPicPr>
          <p:cNvPr id="87" name="Google Shape;87;p17"/>
          <p:cNvPicPr preferRelativeResize="0"/>
          <p:nvPr/>
        </p:nvPicPr>
        <p:blipFill rotWithShape="1">
          <a:blip r:embed="rId4">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262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242807" y="657697"/>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b="0" i="0" dirty="0">
                <a:solidFill>
                  <a:srgbClr val="091E42"/>
                </a:solidFill>
                <a:effectLst/>
                <a:latin typeface="freight-text-pro"/>
              </a:rPr>
              <a:t>This is how the constraints help in formulating the </a:t>
            </a:r>
            <a:r>
              <a:rPr lang="en-US" b="1" i="0" dirty="0">
                <a:solidFill>
                  <a:srgbClr val="091E42"/>
                </a:solidFill>
                <a:effectLst/>
                <a:latin typeface="freight-text-pro"/>
              </a:rPr>
              <a:t>maximal margin hyperplane</a:t>
            </a:r>
            <a:r>
              <a:rPr lang="en-US" b="0" i="0" dirty="0">
                <a:solidFill>
                  <a:srgbClr val="091E42"/>
                </a:solidFill>
                <a:effectLst/>
                <a:latin typeface="freight-text-pro"/>
              </a:rPr>
              <a:t>.</a:t>
            </a:r>
          </a:p>
          <a:p>
            <a:pPr marL="0" indent="0">
              <a:spcAft>
                <a:spcPts val="1200"/>
              </a:spcAft>
              <a:buNone/>
            </a:pPr>
            <a:r>
              <a:rPr lang="en-US" b="0" i="0" dirty="0">
                <a:solidFill>
                  <a:srgbClr val="091E42"/>
                </a:solidFill>
                <a:effectLst/>
                <a:latin typeface="freight-text-pro"/>
              </a:rPr>
              <a:t>Python code: SVM with Diabetes dataset </a:t>
            </a:r>
            <a:endParaRPr lang="en-US" dirty="0"/>
          </a:p>
          <a:p>
            <a:pPr marL="0" lvl="0" indent="0" algn="l" rtl="0">
              <a:spcBef>
                <a:spcPts val="0"/>
              </a:spcBef>
              <a:spcAft>
                <a:spcPts val="1200"/>
              </a:spcAft>
              <a:buNone/>
            </a:pPr>
            <a:r>
              <a:rPr lang="en-US" b="0" i="0" dirty="0">
                <a:solidFill>
                  <a:srgbClr val="091E42"/>
                </a:solidFill>
                <a:effectLst/>
                <a:latin typeface="freight-text-pro"/>
              </a:rPr>
              <a:t> </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igure-2:Maximal Margin Classifier">
            <a:extLst>
              <a:ext uri="{FF2B5EF4-FFF2-40B4-BE49-F238E27FC236}">
                <a16:creationId xmlns:a16="http://schemas.microsoft.com/office/drawing/2014/main" id="{BD09E030-6919-82C5-2546-F7E7235852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984" y="1618007"/>
            <a:ext cx="7578246" cy="3045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477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6</a:t>
            </a: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AA9D44D-2902-E7C1-E661-AD5FB2F0D92D}"/>
              </a:ext>
            </a:extLst>
          </p:cNvPr>
          <p:cNvPicPr>
            <a:picLocks noChangeAspect="1"/>
          </p:cNvPicPr>
          <p:nvPr/>
        </p:nvPicPr>
        <p:blipFill>
          <a:blip r:embed="rId5"/>
          <a:stretch>
            <a:fillRect/>
          </a:stretch>
        </p:blipFill>
        <p:spPr>
          <a:xfrm>
            <a:off x="1799304" y="150049"/>
            <a:ext cx="7234062" cy="4480148"/>
          </a:xfrm>
          <a:prstGeom prst="rect">
            <a:avLst/>
          </a:prstGeom>
        </p:spPr>
      </p:pic>
    </p:spTree>
    <p:extLst>
      <p:ext uri="{BB962C8B-B14F-4D97-AF65-F5344CB8AC3E}">
        <p14:creationId xmlns:p14="http://schemas.microsoft.com/office/powerpoint/2010/main" val="2161456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7</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48F118E-7528-C8D4-2A03-710CF33886D7}"/>
              </a:ext>
            </a:extLst>
          </p:cNvPr>
          <p:cNvPicPr>
            <a:picLocks noChangeAspect="1"/>
          </p:cNvPicPr>
          <p:nvPr/>
        </p:nvPicPr>
        <p:blipFill>
          <a:blip r:embed="rId5"/>
          <a:stretch>
            <a:fillRect/>
          </a:stretch>
        </p:blipFill>
        <p:spPr>
          <a:xfrm>
            <a:off x="2544453" y="0"/>
            <a:ext cx="4055094" cy="5143500"/>
          </a:xfrm>
          <a:prstGeom prst="rect">
            <a:avLst/>
          </a:prstGeom>
        </p:spPr>
      </p:pic>
    </p:spTree>
    <p:extLst>
      <p:ext uri="{BB962C8B-B14F-4D97-AF65-F5344CB8AC3E}">
        <p14:creationId xmlns:p14="http://schemas.microsoft.com/office/powerpoint/2010/main" val="213384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8</a:t>
            </a: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84287BD-CFEC-BCDC-8B12-BD1D54914A0B}"/>
              </a:ext>
            </a:extLst>
          </p:cNvPr>
          <p:cNvPicPr>
            <a:picLocks noChangeAspect="1"/>
          </p:cNvPicPr>
          <p:nvPr/>
        </p:nvPicPr>
        <p:blipFill>
          <a:blip r:embed="rId5"/>
          <a:stretch>
            <a:fillRect/>
          </a:stretch>
        </p:blipFill>
        <p:spPr>
          <a:xfrm>
            <a:off x="2204578" y="0"/>
            <a:ext cx="6939422" cy="4317002"/>
          </a:xfrm>
          <a:prstGeom prst="rect">
            <a:avLst/>
          </a:prstGeom>
        </p:spPr>
      </p:pic>
    </p:spTree>
    <p:extLst>
      <p:ext uri="{BB962C8B-B14F-4D97-AF65-F5344CB8AC3E}">
        <p14:creationId xmlns:p14="http://schemas.microsoft.com/office/powerpoint/2010/main" val="2019328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699" y="737419"/>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b="0" i="0" dirty="0">
                <a:solidFill>
                  <a:srgbClr val="091E42"/>
                </a:solidFill>
                <a:effectLst/>
                <a:latin typeface="freight-text-pro"/>
              </a:rPr>
              <a:t>This means that the </a:t>
            </a:r>
            <a:r>
              <a:rPr lang="en-US" b="1" i="0" dirty="0">
                <a:solidFill>
                  <a:srgbClr val="091E42"/>
                </a:solidFill>
                <a:effectLst/>
                <a:latin typeface="freight-text-pro"/>
              </a:rPr>
              <a:t>Maximal Margin Classifier</a:t>
            </a:r>
            <a:r>
              <a:rPr lang="en-US" b="0" i="0" dirty="0">
                <a:solidFill>
                  <a:srgbClr val="091E42"/>
                </a:solidFill>
                <a:effectLst/>
                <a:latin typeface="freight-text-pro"/>
              </a:rPr>
              <a:t> will perform perfectly on the training data set. But on the unseen data, it may perform poorly. Also, there are cases where the classes cannot be perfectly separated. For example, if you look at figure 3 below, do you think the maximal margin can classify the data points perfectly?</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igure-3: Partially Intermingled data">
            <a:extLst>
              <a:ext uri="{FF2B5EF4-FFF2-40B4-BE49-F238E27FC236}">
                <a16:creationId xmlns:a16="http://schemas.microsoft.com/office/drawing/2014/main" id="{97687C23-039A-F559-4346-F83621DE0E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6104" y="2234532"/>
            <a:ext cx="3926872" cy="252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34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Introduction to SVM:</a:t>
            </a:r>
          </a:p>
          <a:p>
            <a:pPr marL="0" lvl="0" indent="0" algn="l" rtl="0">
              <a:spcBef>
                <a:spcPts val="0"/>
              </a:spcBef>
              <a:spcAft>
                <a:spcPts val="1200"/>
              </a:spcAft>
              <a:buNone/>
            </a:pPr>
            <a:r>
              <a:rPr lang="en-US" dirty="0"/>
              <a:t>Support Vector Machines, or SVMs, are a class of extremely popular classification models. Besides their ability to solve complex machine learning problems, they have numerous other advantages over other classification problems, such as the ability to deal with computationally heavy data sets, classifying nonlinearly separable data, etc.</a:t>
            </a:r>
          </a:p>
          <a:p>
            <a:pPr marL="0" lvl="0" indent="0" algn="l" rtl="0">
              <a:spcBef>
                <a:spcPts val="0"/>
              </a:spcBef>
              <a:spcAft>
                <a:spcPts val="1200"/>
              </a:spcAft>
              <a:buNone/>
            </a:pPr>
            <a:r>
              <a:rPr lang="en-US" b="0" i="0" dirty="0">
                <a:solidFill>
                  <a:srgbClr val="091E42"/>
                </a:solidFill>
                <a:effectLst/>
                <a:latin typeface="freight-text-pro"/>
              </a:rPr>
              <a:t>It is important to remember that SVMs belong to the class of </a:t>
            </a:r>
            <a:r>
              <a:rPr lang="en-US" b="1" i="0" dirty="0">
                <a:solidFill>
                  <a:srgbClr val="091E42"/>
                </a:solidFill>
                <a:effectLst/>
                <a:latin typeface="freight-text-pro"/>
              </a:rPr>
              <a:t>linear machine learning models</a:t>
            </a:r>
            <a:r>
              <a:rPr lang="en-US" b="0" i="0" dirty="0">
                <a:solidFill>
                  <a:srgbClr val="091E42"/>
                </a:solidFill>
                <a:effectLst/>
                <a:latin typeface="freight-text-pro"/>
              </a:rPr>
              <a:t> (logistic regression is also a linear model). </a:t>
            </a:r>
            <a:endParaRPr lang="en-US" dirty="0"/>
          </a:p>
        </p:txBody>
      </p:sp>
      <p:pic>
        <p:nvPicPr>
          <p:cNvPr id="66" name="Google Shape;66;p14"/>
          <p:cNvPicPr preferRelativeResize="0"/>
          <p:nvPr/>
        </p:nvPicPr>
        <p:blipFill rotWithShape="1">
          <a:blip r:embed="rId3">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620119"/>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9</a:t>
            </a: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7B0493B-3F58-6687-73B5-6B05F0C1C320}"/>
              </a:ext>
            </a:extLst>
          </p:cNvPr>
          <p:cNvPicPr>
            <a:picLocks noChangeAspect="1"/>
          </p:cNvPicPr>
          <p:nvPr/>
        </p:nvPicPr>
        <p:blipFill>
          <a:blip r:embed="rId5"/>
          <a:stretch>
            <a:fillRect/>
          </a:stretch>
        </p:blipFill>
        <p:spPr>
          <a:xfrm>
            <a:off x="0" y="1108633"/>
            <a:ext cx="5734046" cy="3778164"/>
          </a:xfrm>
          <a:prstGeom prst="rect">
            <a:avLst/>
          </a:prstGeom>
        </p:spPr>
      </p:pic>
      <p:pic>
        <p:nvPicPr>
          <p:cNvPr id="8194" name="Picture 2" descr="Fig 1: Plot of the data set">
            <a:extLst>
              <a:ext uri="{FF2B5EF4-FFF2-40B4-BE49-F238E27FC236}">
                <a16:creationId xmlns:a16="http://schemas.microsoft.com/office/drawing/2014/main" id="{298555EC-1FAD-C8A3-AA3C-2A8549882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218" y="3588"/>
            <a:ext cx="3615894" cy="321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071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Introduction to Neural Network:</a:t>
            </a:r>
          </a:p>
          <a:p>
            <a:pPr algn="just">
              <a:buFont typeface="Arial" panose="020B0604020202020204" pitchFamily="34" charset="0"/>
              <a:buChar char="•"/>
            </a:pPr>
            <a:r>
              <a:rPr lang="en-US" b="0" i="0" dirty="0">
                <a:solidFill>
                  <a:srgbClr val="091E42"/>
                </a:solidFill>
                <a:effectLst/>
                <a:latin typeface="freight-text-pro"/>
              </a:rPr>
              <a:t>Structure of ANNs, inspired by the human brain</a:t>
            </a:r>
          </a:p>
          <a:p>
            <a:pPr algn="just">
              <a:buFont typeface="Arial" panose="020B0604020202020204" pitchFamily="34" charset="0"/>
              <a:buChar char="•"/>
            </a:pPr>
            <a:r>
              <a:rPr lang="en-US" b="0" i="0" dirty="0">
                <a:solidFill>
                  <a:srgbClr val="091E42"/>
                </a:solidFill>
                <a:effectLst/>
                <a:latin typeface="freight-text-pro"/>
              </a:rPr>
              <a:t>Perceptron: A simple idea as the basis for larger neural networks</a:t>
            </a:r>
          </a:p>
          <a:p>
            <a:pPr algn="just">
              <a:buFont typeface="Arial" panose="020B0604020202020204" pitchFamily="34" charset="0"/>
              <a:buChar char="•"/>
            </a:pPr>
            <a:r>
              <a:rPr lang="en-US" b="0" i="0" dirty="0">
                <a:solidFill>
                  <a:srgbClr val="091E42"/>
                </a:solidFill>
                <a:effectLst/>
                <a:latin typeface="freight-text-pro"/>
              </a:rPr>
              <a:t>Workings of artificial neurons</a:t>
            </a:r>
          </a:p>
          <a:p>
            <a:pPr algn="just">
              <a:buFont typeface="Arial" panose="020B0604020202020204" pitchFamily="34" charset="0"/>
              <a:buChar char="•"/>
            </a:pPr>
            <a:r>
              <a:rPr lang="en-US" b="0" i="0" dirty="0">
                <a:solidFill>
                  <a:srgbClr val="091E42"/>
                </a:solidFill>
                <a:effectLst/>
                <a:latin typeface="freight-text-pro"/>
              </a:rPr>
              <a:t>Structure and topology of neural networks</a:t>
            </a:r>
          </a:p>
          <a:p>
            <a:pPr algn="just">
              <a:buFont typeface="Arial" panose="020B0604020202020204" pitchFamily="34" charset="0"/>
              <a:buChar char="•"/>
            </a:pPr>
            <a:r>
              <a:rPr lang="en-US" b="0" i="0" dirty="0">
                <a:solidFill>
                  <a:srgbClr val="091E42"/>
                </a:solidFill>
                <a:effectLst/>
                <a:latin typeface="freight-text-pro"/>
              </a:rPr>
              <a:t>Hyperparameters and simplifying assumptions</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55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Biological to Artificial Neuron:</a:t>
            </a:r>
          </a:p>
          <a:p>
            <a:pPr marL="0" lvl="0" indent="0" algn="l" rtl="0">
              <a:spcBef>
                <a:spcPts val="0"/>
              </a:spcBef>
              <a:spcAft>
                <a:spcPts val="1200"/>
              </a:spcAft>
              <a:buNone/>
            </a:pPr>
            <a:r>
              <a:rPr lang="en-US" b="0" i="0" dirty="0">
                <a:solidFill>
                  <a:srgbClr val="091E42"/>
                </a:solidFill>
                <a:effectLst/>
                <a:latin typeface="freight-text-pro"/>
              </a:rPr>
              <a:t>As the name </a:t>
            </a:r>
            <a:r>
              <a:rPr lang="en-US" b="1" i="0" dirty="0">
                <a:solidFill>
                  <a:srgbClr val="091E42"/>
                </a:solidFill>
                <a:effectLst/>
                <a:latin typeface="freight-text-pro"/>
              </a:rPr>
              <a:t>Artificial Neural Networks</a:t>
            </a:r>
            <a:r>
              <a:rPr lang="en-US" b="0" i="0" dirty="0">
                <a:solidFill>
                  <a:srgbClr val="091E42"/>
                </a:solidFill>
                <a:effectLst/>
                <a:latin typeface="freight-text-pro"/>
              </a:rPr>
              <a:t> (</a:t>
            </a:r>
            <a:r>
              <a:rPr lang="en-US" b="1" i="0" dirty="0">
                <a:solidFill>
                  <a:srgbClr val="091E42"/>
                </a:solidFill>
                <a:effectLst/>
                <a:latin typeface="freight-text-pro"/>
              </a:rPr>
              <a:t>ANNs</a:t>
            </a:r>
            <a:r>
              <a:rPr lang="en-US" b="0" i="0" dirty="0">
                <a:solidFill>
                  <a:srgbClr val="091E42"/>
                </a:solidFill>
                <a:effectLst/>
                <a:latin typeface="freight-text-pro"/>
              </a:rPr>
              <a:t>) suggests, the design of ANNs is inspired by the human brain. Although not as powerful as the brain (yet), artificial neural networks are the most powerful learning models in the field of machine learning.</a:t>
            </a:r>
            <a:endParaRPr lang="en-IN" b="0" i="0" dirty="0">
              <a:solidFill>
                <a:srgbClr val="091E42"/>
              </a:solidFill>
              <a:effectLst/>
              <a:latin typeface="freight-text-pro"/>
            </a:endParaRPr>
          </a:p>
          <a:p>
            <a:pPr marL="0" lvl="0" indent="0" algn="l" rtl="0">
              <a:spcBef>
                <a:spcPts val="0"/>
              </a:spcBef>
              <a:spcAft>
                <a:spcPts val="1200"/>
              </a:spcAft>
              <a:buNone/>
            </a:pPr>
            <a:r>
              <a:rPr lang="en-US" b="0" i="0" dirty="0">
                <a:solidFill>
                  <a:srgbClr val="091E42"/>
                </a:solidFill>
                <a:effectLst/>
                <a:latin typeface="freight-text-pro"/>
              </a:rPr>
              <a:t>In the past few years, </a:t>
            </a:r>
            <a:r>
              <a:rPr lang="en-US" b="1" i="0" dirty="0">
                <a:solidFill>
                  <a:srgbClr val="091E42"/>
                </a:solidFill>
                <a:effectLst/>
                <a:latin typeface="freight-text-pro"/>
              </a:rPr>
              <a:t>deep artificial neural networks </a:t>
            </a:r>
            <a:r>
              <a:rPr lang="en-US" b="0" i="0" dirty="0">
                <a:solidFill>
                  <a:srgbClr val="091E42"/>
                </a:solidFill>
                <a:effectLst/>
                <a:latin typeface="freight-text-pro"/>
              </a:rPr>
              <a:t>have proven to perform surprisingly well on complex tasks such as speech recognition (converting speech into text), machine translation, and image and video classification. Such models are also commonly called </a:t>
            </a:r>
            <a:r>
              <a:rPr lang="en-US" b="1" i="0" dirty="0">
                <a:solidFill>
                  <a:srgbClr val="091E42"/>
                </a:solidFill>
                <a:effectLst/>
                <a:latin typeface="freight-text-pro"/>
              </a:rPr>
              <a:t>deep learning</a:t>
            </a:r>
            <a:r>
              <a:rPr lang="en-US" b="0" i="0" dirty="0">
                <a:solidFill>
                  <a:srgbClr val="091E42"/>
                </a:solidFill>
                <a:effectLst/>
                <a:latin typeface="freight-text-pro"/>
              </a:rPr>
              <a:t> models.</a:t>
            </a:r>
            <a:endParaRPr lang="en-IN"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301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1D8E-8DB4-0172-C14D-E04C4745DA4C}"/>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D37D476C-0CA8-8FAF-A87C-AC402DEF11D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035266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FF0000"/>
                </a:solidFill>
              </a:rPr>
              <a:t>Typical goal of machine learning</a:t>
            </a:r>
          </a:p>
        </p:txBody>
      </p:sp>
      <p:pic>
        <p:nvPicPr>
          <p:cNvPr id="5" name="Picture 2" descr="C:\Users\ang\Desktop\1961 Norton #271 Ridden by Jesse Seary in turn 9 at Road America, Elkhart Lake, WI.jpg"/>
          <p:cNvPicPr>
            <a:picLocks noChangeAspect="1" noChangeArrowheads="1"/>
          </p:cNvPicPr>
          <p:nvPr/>
        </p:nvPicPr>
        <p:blipFill>
          <a:blip r:embed="rId2" cstate="print"/>
          <a:srcRect/>
          <a:stretch>
            <a:fillRect/>
          </a:stretch>
        </p:blipFill>
        <p:spPr bwMode="auto">
          <a:xfrm>
            <a:off x="2925627" y="1580331"/>
            <a:ext cx="1247118" cy="835309"/>
          </a:xfrm>
          <a:prstGeom prst="rect">
            <a:avLst/>
          </a:prstGeom>
          <a:noFill/>
        </p:spPr>
      </p:pic>
      <p:pic>
        <p:nvPicPr>
          <p:cNvPr id="6" name="Picture 3" descr="C:\Documents and Settings\hllee\Application Data\SSH\temp\speech_demo.png"/>
          <p:cNvPicPr>
            <a:picLocks noChangeAspect="1" noChangeArrowheads="1"/>
          </p:cNvPicPr>
          <p:nvPr/>
        </p:nvPicPr>
        <p:blipFill>
          <a:blip r:embed="rId3" cstate="print"/>
          <a:srcRect l="47730" t="11764" r="30080" b="61154"/>
          <a:stretch>
            <a:fillRect/>
          </a:stretch>
        </p:blipFill>
        <p:spPr bwMode="auto">
          <a:xfrm>
            <a:off x="2930011" y="2659459"/>
            <a:ext cx="1209758" cy="898536"/>
          </a:xfrm>
          <a:prstGeom prst="rect">
            <a:avLst/>
          </a:prstGeom>
          <a:noFill/>
        </p:spPr>
      </p:pic>
      <p:cxnSp>
        <p:nvCxnSpPr>
          <p:cNvPr id="7" name="Straight Arrow Connector 6"/>
          <p:cNvCxnSpPr/>
          <p:nvPr/>
        </p:nvCxnSpPr>
        <p:spPr>
          <a:xfrm flipH="1">
            <a:off x="4284562" y="1981234"/>
            <a:ext cx="1147767" cy="1"/>
          </a:xfrm>
          <a:prstGeom prst="straightConnector1">
            <a:avLst/>
          </a:prstGeom>
          <a:noFill/>
          <a:ln w="38100" cap="flat" cmpd="sng" algn="ctr">
            <a:solidFill>
              <a:schemeClr val="tx1"/>
            </a:solidFill>
            <a:prstDash val="solid"/>
            <a:headEnd type="triangle" w="med" len="lg"/>
            <a:tailEnd type="none"/>
          </a:ln>
          <a:effectLst/>
        </p:spPr>
      </p:cxnSp>
      <p:cxnSp>
        <p:nvCxnSpPr>
          <p:cNvPr id="8" name="Straight Arrow Connector 7"/>
          <p:cNvCxnSpPr/>
          <p:nvPr/>
        </p:nvCxnSpPr>
        <p:spPr>
          <a:xfrm flipH="1">
            <a:off x="4284562" y="3108034"/>
            <a:ext cx="1147767" cy="1"/>
          </a:xfrm>
          <a:prstGeom prst="straightConnector1">
            <a:avLst/>
          </a:prstGeom>
          <a:noFill/>
          <a:ln w="38100" cap="flat" cmpd="sng" algn="ctr">
            <a:solidFill>
              <a:schemeClr val="tx1"/>
            </a:solidFill>
            <a:prstDash val="solid"/>
            <a:headEnd type="triangle" w="med" len="lg"/>
            <a:tailEnd type="none"/>
          </a:ln>
          <a:effectLst/>
        </p:spPr>
      </p:cxnSp>
      <p:sp>
        <p:nvSpPr>
          <p:cNvPr id="9" name="TextBox 8"/>
          <p:cNvSpPr txBox="1"/>
          <p:nvPr/>
        </p:nvSpPr>
        <p:spPr>
          <a:xfrm>
            <a:off x="5509025" y="1575629"/>
            <a:ext cx="1332416" cy="738664"/>
          </a:xfrm>
          <a:prstGeom prst="rect">
            <a:avLst/>
          </a:prstGeom>
          <a:noFill/>
        </p:spPr>
        <p:txBody>
          <a:bodyPr wrap="none" rtlCol="0">
            <a:spAutoFit/>
          </a:bodyPr>
          <a:lstStyle/>
          <a:p>
            <a:r>
              <a:rPr lang="en-US" sz="1050" dirty="0"/>
              <a:t>Label: “Motorcycle”</a:t>
            </a:r>
          </a:p>
          <a:p>
            <a:r>
              <a:rPr lang="en-US" sz="1050" dirty="0"/>
              <a:t>Suggest tags</a:t>
            </a:r>
          </a:p>
          <a:p>
            <a:r>
              <a:rPr lang="en-US" sz="1050" dirty="0"/>
              <a:t>Image search</a:t>
            </a:r>
          </a:p>
          <a:p>
            <a:r>
              <a:rPr lang="en-US" sz="1050" dirty="0"/>
              <a:t>…</a:t>
            </a:r>
          </a:p>
        </p:txBody>
      </p:sp>
      <p:sp>
        <p:nvSpPr>
          <p:cNvPr id="10" name="TextBox 9"/>
          <p:cNvSpPr txBox="1"/>
          <p:nvPr/>
        </p:nvSpPr>
        <p:spPr>
          <a:xfrm>
            <a:off x="5509024" y="2659459"/>
            <a:ext cx="1476686" cy="738664"/>
          </a:xfrm>
          <a:prstGeom prst="rect">
            <a:avLst/>
          </a:prstGeom>
          <a:noFill/>
        </p:spPr>
        <p:txBody>
          <a:bodyPr wrap="none" rtlCol="0">
            <a:spAutoFit/>
          </a:bodyPr>
          <a:lstStyle/>
          <a:p>
            <a:r>
              <a:rPr lang="en-US" sz="1050" dirty="0"/>
              <a:t>Speech recognition</a:t>
            </a:r>
          </a:p>
          <a:p>
            <a:r>
              <a:rPr lang="en-US" sz="1050" dirty="0"/>
              <a:t>Music classification</a:t>
            </a:r>
          </a:p>
          <a:p>
            <a:r>
              <a:rPr lang="en-US" sz="1050" dirty="0"/>
              <a:t>Speaker identification</a:t>
            </a:r>
          </a:p>
          <a:p>
            <a:r>
              <a:rPr lang="en-US" sz="1050" dirty="0"/>
              <a:t>…</a:t>
            </a:r>
          </a:p>
        </p:txBody>
      </p:sp>
      <p:cxnSp>
        <p:nvCxnSpPr>
          <p:cNvPr id="11" name="Straight Arrow Connector 10"/>
          <p:cNvCxnSpPr/>
          <p:nvPr/>
        </p:nvCxnSpPr>
        <p:spPr>
          <a:xfrm flipH="1">
            <a:off x="4284562" y="4322142"/>
            <a:ext cx="1147767" cy="1"/>
          </a:xfrm>
          <a:prstGeom prst="straightConnector1">
            <a:avLst/>
          </a:prstGeom>
          <a:noFill/>
          <a:ln w="38100" cap="flat" cmpd="sng" algn="ctr">
            <a:solidFill>
              <a:schemeClr val="tx1"/>
            </a:solidFill>
            <a:prstDash val="solid"/>
            <a:headEnd type="triangle" w="med" len="lg"/>
            <a:tailEnd type="none"/>
          </a:ln>
          <a:effectLst/>
        </p:spPr>
      </p:cxnSp>
      <p:pic>
        <p:nvPicPr>
          <p:cNvPr id="12" name="Picture 3" descr="C:\Users\ang\Desktop\ny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3819" y="3786924"/>
            <a:ext cx="1374047" cy="1070436"/>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Box 12"/>
          <p:cNvSpPr txBox="1"/>
          <p:nvPr/>
        </p:nvSpPr>
        <p:spPr>
          <a:xfrm>
            <a:off x="5509024" y="3872018"/>
            <a:ext cx="1356462" cy="738664"/>
          </a:xfrm>
          <a:prstGeom prst="rect">
            <a:avLst/>
          </a:prstGeom>
          <a:noFill/>
        </p:spPr>
        <p:txBody>
          <a:bodyPr wrap="none" rtlCol="0">
            <a:spAutoFit/>
          </a:bodyPr>
          <a:lstStyle/>
          <a:p>
            <a:r>
              <a:rPr lang="en-US" sz="1050" dirty="0"/>
              <a:t>Web search</a:t>
            </a:r>
          </a:p>
          <a:p>
            <a:r>
              <a:rPr lang="en-US" sz="1050" dirty="0"/>
              <a:t>Anti-spam</a:t>
            </a:r>
          </a:p>
          <a:p>
            <a:r>
              <a:rPr lang="en-US" sz="1050" dirty="0"/>
              <a:t>Machine translation</a:t>
            </a:r>
          </a:p>
          <a:p>
            <a:r>
              <a:rPr lang="en-US" sz="1050" dirty="0"/>
              <a:t>… </a:t>
            </a:r>
          </a:p>
        </p:txBody>
      </p:sp>
      <p:sp>
        <p:nvSpPr>
          <p:cNvPr id="14" name="TextBox 13"/>
          <p:cNvSpPr txBox="1"/>
          <p:nvPr/>
        </p:nvSpPr>
        <p:spPr>
          <a:xfrm>
            <a:off x="1974244" y="4149017"/>
            <a:ext cx="556563" cy="369332"/>
          </a:xfrm>
          <a:prstGeom prst="rect">
            <a:avLst/>
          </a:prstGeom>
          <a:noFill/>
        </p:spPr>
        <p:txBody>
          <a:bodyPr wrap="none" rtlCol="0">
            <a:spAutoFit/>
          </a:bodyPr>
          <a:lstStyle/>
          <a:p>
            <a:r>
              <a:rPr lang="en-US" sz="1800" dirty="0"/>
              <a:t>text</a:t>
            </a:r>
          </a:p>
        </p:txBody>
      </p:sp>
      <p:sp>
        <p:nvSpPr>
          <p:cNvPr id="16" name="TextBox 15"/>
          <p:cNvSpPr txBox="1"/>
          <p:nvPr/>
        </p:nvSpPr>
        <p:spPr>
          <a:xfrm>
            <a:off x="1878569" y="2934909"/>
            <a:ext cx="748923" cy="369332"/>
          </a:xfrm>
          <a:prstGeom prst="rect">
            <a:avLst/>
          </a:prstGeom>
          <a:noFill/>
        </p:spPr>
        <p:txBody>
          <a:bodyPr wrap="none" rtlCol="0">
            <a:spAutoFit/>
          </a:bodyPr>
          <a:lstStyle/>
          <a:p>
            <a:r>
              <a:rPr lang="en-US" sz="1800" dirty="0"/>
              <a:t>audio</a:t>
            </a:r>
          </a:p>
        </p:txBody>
      </p:sp>
      <p:sp>
        <p:nvSpPr>
          <p:cNvPr id="17" name="TextBox 16"/>
          <p:cNvSpPr txBox="1"/>
          <p:nvPr/>
        </p:nvSpPr>
        <p:spPr>
          <a:xfrm>
            <a:off x="1449869" y="1790612"/>
            <a:ext cx="1544012" cy="369332"/>
          </a:xfrm>
          <a:prstGeom prst="rect">
            <a:avLst/>
          </a:prstGeom>
          <a:noFill/>
        </p:spPr>
        <p:txBody>
          <a:bodyPr wrap="none" rtlCol="0">
            <a:spAutoFit/>
          </a:bodyPr>
          <a:lstStyle/>
          <a:p>
            <a:r>
              <a:rPr lang="en-US" sz="1800" dirty="0"/>
              <a:t>images/video</a:t>
            </a:r>
          </a:p>
        </p:txBody>
      </p:sp>
      <p:sp>
        <p:nvSpPr>
          <p:cNvPr id="18" name="TextBox 17"/>
          <p:cNvSpPr txBox="1"/>
          <p:nvPr/>
        </p:nvSpPr>
        <p:spPr>
          <a:xfrm>
            <a:off x="2476498" y="1093511"/>
            <a:ext cx="853119" cy="461665"/>
          </a:xfrm>
          <a:prstGeom prst="rect">
            <a:avLst/>
          </a:prstGeom>
          <a:noFill/>
        </p:spPr>
        <p:txBody>
          <a:bodyPr wrap="none" rtlCol="0">
            <a:spAutoFit/>
          </a:bodyPr>
          <a:lstStyle/>
          <a:p>
            <a:r>
              <a:rPr lang="en-US" sz="2400" u="sng" dirty="0"/>
              <a:t>input</a:t>
            </a:r>
          </a:p>
        </p:txBody>
      </p:sp>
      <p:sp>
        <p:nvSpPr>
          <p:cNvPr id="19" name="TextBox 18"/>
          <p:cNvSpPr txBox="1"/>
          <p:nvPr/>
        </p:nvSpPr>
        <p:spPr>
          <a:xfrm>
            <a:off x="5564734" y="1090733"/>
            <a:ext cx="1040670" cy="461665"/>
          </a:xfrm>
          <a:prstGeom prst="rect">
            <a:avLst/>
          </a:prstGeom>
          <a:noFill/>
        </p:spPr>
        <p:txBody>
          <a:bodyPr wrap="none" rtlCol="0">
            <a:spAutoFit/>
          </a:bodyPr>
          <a:lstStyle/>
          <a:p>
            <a:r>
              <a:rPr lang="en-US" sz="2400" u="sng" dirty="0"/>
              <a:t>output</a:t>
            </a:r>
          </a:p>
        </p:txBody>
      </p:sp>
      <p:sp>
        <p:nvSpPr>
          <p:cNvPr id="20" name="Rectangle 19"/>
          <p:cNvSpPr/>
          <p:nvPr/>
        </p:nvSpPr>
        <p:spPr>
          <a:xfrm>
            <a:off x="4572001" y="1782544"/>
            <a:ext cx="397379" cy="3973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ML</a:t>
            </a:r>
          </a:p>
        </p:txBody>
      </p:sp>
      <p:sp>
        <p:nvSpPr>
          <p:cNvPr id="21" name="Rectangle 20"/>
          <p:cNvSpPr/>
          <p:nvPr/>
        </p:nvSpPr>
        <p:spPr>
          <a:xfrm>
            <a:off x="4572000" y="2907295"/>
            <a:ext cx="397379" cy="3973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ML</a:t>
            </a:r>
          </a:p>
        </p:txBody>
      </p:sp>
      <p:sp>
        <p:nvSpPr>
          <p:cNvPr id="22" name="Rectangle 21"/>
          <p:cNvSpPr/>
          <p:nvPr/>
        </p:nvSpPr>
        <p:spPr>
          <a:xfrm>
            <a:off x="4572000" y="4123451"/>
            <a:ext cx="397379" cy="3973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ML</a:t>
            </a:r>
          </a:p>
        </p:txBody>
      </p:sp>
      <p:sp>
        <p:nvSpPr>
          <p:cNvPr id="3" name="Date Placeholder 2"/>
          <p:cNvSpPr>
            <a:spLocks noGrp="1"/>
          </p:cNvSpPr>
          <p:nvPr>
            <p:ph type="dt" sz="half" idx="10"/>
          </p:nvPr>
        </p:nvSpPr>
        <p:spPr/>
        <p:txBody>
          <a:bodyPr/>
          <a:lstStyle/>
          <a:p>
            <a:endParaRPr lang="en-US" dirty="0"/>
          </a:p>
        </p:txBody>
      </p:sp>
      <p:sp>
        <p:nvSpPr>
          <p:cNvPr id="4" name="Slide Number Placeholder 3"/>
          <p:cNvSpPr>
            <a:spLocks noGrp="1"/>
          </p:cNvSpPr>
          <p:nvPr>
            <p:ph type="sldNum" sz="quarter" idx="12"/>
          </p:nvPr>
        </p:nvSpPr>
        <p:spPr/>
        <p:txBody>
          <a:bodyPr/>
          <a:lstStyle/>
          <a:p>
            <a:fld id="{28FE0516-50B9-46E1-A8D9-1B5778713E50}" type="slidenum">
              <a:rPr lang="en-US" smtClean="0"/>
              <a:t>24</a:t>
            </a:fld>
            <a:endParaRPr lang="en-US" dirty="0"/>
          </a:p>
        </p:txBody>
      </p:sp>
      <p:pic>
        <p:nvPicPr>
          <p:cNvPr id="15" name="Google Shape;87;p17">
            <a:extLst>
              <a:ext uri="{FF2B5EF4-FFF2-40B4-BE49-F238E27FC236}">
                <a16:creationId xmlns:a16="http://schemas.microsoft.com/office/drawing/2014/main" id="{5FCBE44A-C274-87F8-0DD3-B142BB748CD8}"/>
              </a:ext>
            </a:extLst>
          </p:cNvPr>
          <p:cNvPicPr preferRelativeResize="0"/>
          <p:nvPr/>
        </p:nvPicPr>
        <p:blipFill rotWithShape="1">
          <a:blip r:embed="rId5">
            <a:alphaModFix/>
          </a:blip>
          <a:srcRect/>
          <a:stretch/>
        </p:blipFill>
        <p:spPr>
          <a:xfrm>
            <a:off x="6283227" y="4554456"/>
            <a:ext cx="1714500" cy="571500"/>
          </a:xfrm>
          <a:prstGeom prst="rect">
            <a:avLst/>
          </a:prstGeom>
          <a:noFill/>
          <a:ln>
            <a:noFill/>
          </a:ln>
        </p:spPr>
      </p:pic>
      <p:pic>
        <p:nvPicPr>
          <p:cNvPr id="23" name="Picture 2">
            <a:extLst>
              <a:ext uri="{FF2B5EF4-FFF2-40B4-BE49-F238E27FC236}">
                <a16:creationId xmlns:a16="http://schemas.microsoft.com/office/drawing/2014/main" id="{957C272F-F8BF-E777-429A-9BC502EA7F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187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mvc-001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1085850"/>
            <a:ext cx="17716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descr="mvc-001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1085850"/>
            <a:ext cx="17145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mvc-009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8850" y="2857500"/>
            <a:ext cx="17716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descr="mvc-009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150" y="2857500"/>
            <a:ext cx="17716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5"/>
          <p:cNvSpPr txBox="1">
            <a:spLocks noChangeArrowheads="1"/>
          </p:cNvSpPr>
          <p:nvPr/>
        </p:nvSpPr>
        <p:spPr bwMode="auto">
          <a:xfrm>
            <a:off x="2571750" y="285751"/>
            <a:ext cx="428625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US" altLang="en-US" sz="2700" b="1">
                <a:solidFill>
                  <a:srgbClr val="FF0000"/>
                </a:solidFill>
              </a:rPr>
              <a:t>Face Recognition</a:t>
            </a:r>
          </a:p>
        </p:txBody>
      </p:sp>
      <p:pic>
        <p:nvPicPr>
          <p:cNvPr id="2" name="Google Shape;87;p17">
            <a:extLst>
              <a:ext uri="{FF2B5EF4-FFF2-40B4-BE49-F238E27FC236}">
                <a16:creationId xmlns:a16="http://schemas.microsoft.com/office/drawing/2014/main" id="{E5662B29-4618-8280-2727-407D071BDD81}"/>
              </a:ext>
            </a:extLst>
          </p:cNvPr>
          <p:cNvPicPr preferRelativeResize="0"/>
          <p:nvPr/>
        </p:nvPicPr>
        <p:blipFill rotWithShape="1">
          <a:blip r:embed="rId6">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43D2B403-358E-A12B-B2C1-F78DD76D8E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52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828800" y="1028700"/>
            <a:ext cx="480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latinLnBrk="1" hangingPunct="1">
              <a:spcBef>
                <a:spcPct val="50000"/>
              </a:spcBef>
              <a:buFontTx/>
              <a:buNone/>
            </a:pPr>
            <a:endParaRPr kumimoji="1" lang="en-US" altLang="en-US" sz="1800">
              <a:latin typeface="Times New Roman" panose="02020603050405020304" pitchFamily="18" charset="0"/>
              <a:ea typeface="Gulim" panose="020B0600000101010101" pitchFamily="34" charset="-127"/>
            </a:endParaRPr>
          </a:p>
        </p:txBody>
      </p:sp>
      <p:pic>
        <p:nvPicPr>
          <p:cNvPr id="28675" name="Picture 3" descr="Fin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1828800"/>
            <a:ext cx="1796654"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5"/>
          <p:cNvSpPr>
            <a:spLocks noChangeArrowheads="1"/>
          </p:cNvSpPr>
          <p:nvPr/>
        </p:nvSpPr>
        <p:spPr bwMode="auto">
          <a:xfrm>
            <a:off x="2114550" y="514351"/>
            <a:ext cx="5886450"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kumimoji="1" lang="en-US" altLang="en-US" sz="2850"/>
          </a:p>
        </p:txBody>
      </p:sp>
      <p:sp>
        <p:nvSpPr>
          <p:cNvPr id="21510" name="Rectangle 6"/>
          <p:cNvSpPr>
            <a:spLocks noChangeArrowheads="1"/>
          </p:cNvSpPr>
          <p:nvPr/>
        </p:nvSpPr>
        <p:spPr bwMode="auto">
          <a:xfrm>
            <a:off x="1828800" y="457201"/>
            <a:ext cx="6172200" cy="1015663"/>
          </a:xfrm>
          <a:prstGeom prst="rect">
            <a:avLst/>
          </a:prstGeom>
          <a:noFill/>
          <a:ln w="9525">
            <a:noFill/>
            <a:miter lim="800000"/>
            <a:headEnd/>
            <a:tailEnd/>
          </a:ln>
        </p:spPr>
        <p:txBody>
          <a:bodyPr>
            <a:spAutoFit/>
          </a:bodyPr>
          <a:lstStyle/>
          <a:p>
            <a:pPr algn="ctr" eaLnBrk="1" hangingPunct="1">
              <a:defRPr/>
            </a:pPr>
            <a:r>
              <a:rPr kumimoji="1" lang="en-US" altLang="ko-KR" sz="2700" b="1" dirty="0">
                <a:solidFill>
                  <a:srgbClr val="FF0000"/>
                </a:solidFill>
                <a:latin typeface="+mj-lt"/>
                <a:ea typeface="굴림" pitchFamily="50" charset="-127"/>
              </a:rPr>
              <a:t> </a:t>
            </a:r>
            <a:r>
              <a:rPr kumimoji="1" lang="en-US" altLang="ko-KR" sz="3300" b="1" dirty="0">
                <a:solidFill>
                  <a:srgbClr val="FF0000"/>
                </a:solidFill>
                <a:ea typeface="굴림" pitchFamily="50" charset="-127"/>
              </a:rPr>
              <a:t>Fingerprint recognition</a:t>
            </a:r>
          </a:p>
          <a:p>
            <a:pPr eaLnBrk="1" hangingPunct="1">
              <a:defRPr/>
            </a:pPr>
            <a:endParaRPr kumimoji="1" lang="en-US" sz="2700" dirty="0">
              <a:solidFill>
                <a:schemeClr val="tx2"/>
              </a:solidFill>
            </a:endParaRPr>
          </a:p>
        </p:txBody>
      </p:sp>
      <p:pic>
        <p:nvPicPr>
          <p:cNvPr id="2" name="Google Shape;87;p17">
            <a:extLst>
              <a:ext uri="{FF2B5EF4-FFF2-40B4-BE49-F238E27FC236}">
                <a16:creationId xmlns:a16="http://schemas.microsoft.com/office/drawing/2014/main" id="{2BE29412-AF42-48F3-9C82-486CBBC4BA05}"/>
              </a:ext>
            </a:extLst>
          </p:cNvPr>
          <p:cNvPicPr preferRelativeResize="0"/>
          <p:nvPr/>
        </p:nvPicPr>
        <p:blipFill rotWithShape="1">
          <a:blip r:embed="rId3">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CC6FB215-568A-2A65-4A98-8C8FC27102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38725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3A2AD1BF-E392-4D50-A014-2370A7ACE0D7}" type="slidenum">
              <a:rPr lang="en-US" altLang="en-US" sz="1050">
                <a:latin typeface="Arial" panose="020B0604020202020204" pitchFamily="34" charset="0"/>
              </a:rPr>
              <a:pPr>
                <a:spcBef>
                  <a:spcPct val="0"/>
                </a:spcBef>
                <a:buFontTx/>
                <a:buNone/>
              </a:pPr>
              <a:t>27</a:t>
            </a:fld>
            <a:endParaRPr lang="en-US" altLang="en-US" sz="1050">
              <a:latin typeface="Arial" panose="020B0604020202020204" pitchFamily="34" charset="0"/>
            </a:endParaRPr>
          </a:p>
        </p:txBody>
      </p:sp>
      <p:sp>
        <p:nvSpPr>
          <p:cNvPr id="29699" name="Rectangle 2"/>
          <p:cNvSpPr>
            <a:spLocks noGrp="1" noChangeArrowheads="1"/>
          </p:cNvSpPr>
          <p:nvPr>
            <p:ph type="title"/>
          </p:nvPr>
        </p:nvSpPr>
        <p:spPr>
          <a:xfrm>
            <a:off x="1893094" y="301228"/>
            <a:ext cx="6107906" cy="727472"/>
          </a:xfrm>
        </p:spPr>
        <p:txBody>
          <a:bodyPr>
            <a:normAutofit fontScale="90000"/>
          </a:bodyPr>
          <a:lstStyle/>
          <a:p>
            <a:pPr algn="ctr" eaLnBrk="1" hangingPunct="1"/>
            <a:r>
              <a:rPr lang="en-US" altLang="en-US" sz="3600" dirty="0">
                <a:solidFill>
                  <a:srgbClr val="FF0000"/>
                </a:solidFill>
                <a:latin typeface="+mn-lt"/>
              </a:rPr>
              <a:t>Optical Character Recognition</a:t>
            </a:r>
          </a:p>
        </p:txBody>
      </p:sp>
      <p:graphicFrame>
        <p:nvGraphicFramePr>
          <p:cNvPr id="29700" name="Object 2"/>
          <p:cNvGraphicFramePr>
            <a:graphicFrameLocks noChangeAspect="1"/>
          </p:cNvGraphicFramePr>
          <p:nvPr/>
        </p:nvGraphicFramePr>
        <p:xfrm>
          <a:off x="2107406" y="1125141"/>
          <a:ext cx="5411391" cy="3786188"/>
        </p:xfrm>
        <a:graphic>
          <a:graphicData uri="http://schemas.openxmlformats.org/presentationml/2006/ole">
            <mc:AlternateContent xmlns:mc="http://schemas.openxmlformats.org/markup-compatibility/2006">
              <mc:Choice xmlns:v="urn:schemas-microsoft-com:vml" Requires="v">
                <p:oleObj r:id="rId2" imgW="5829300" imgH="6896100" progId="Word.Document.8">
                  <p:embed/>
                </p:oleObj>
              </mc:Choice>
              <mc:Fallback>
                <p:oleObj r:id="rId2" imgW="5829300" imgH="6896100" progId="Word.Document.8">
                  <p:embed/>
                  <p:pic>
                    <p:nvPicPr>
                      <p:cNvPr id="2970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406" y="1125141"/>
                        <a:ext cx="5411391" cy="37861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Google Shape;87;p17">
            <a:extLst>
              <a:ext uri="{FF2B5EF4-FFF2-40B4-BE49-F238E27FC236}">
                <a16:creationId xmlns:a16="http://schemas.microsoft.com/office/drawing/2014/main" id="{88AA00DA-8854-1E66-AC70-8DEC9F8F46DB}"/>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5265853E-74FA-8386-B8A7-A85DCEB69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3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fontScale="90000"/>
          </a:bodyPr>
          <a:lstStyle/>
          <a:p>
            <a:pPr marL="257175" indent="-257175" algn="ctr"/>
            <a:r>
              <a:rPr lang="en-US" altLang="en-US" b="1" dirty="0">
                <a:solidFill>
                  <a:srgbClr val="FF0000"/>
                </a:solidFill>
                <a:latin typeface="+mn-lt"/>
              </a:rPr>
              <a:t>Detection of Oil Slicks</a:t>
            </a:r>
            <a:br>
              <a:rPr lang="en-US" altLang="en-US" sz="1800" dirty="0">
                <a:solidFill>
                  <a:srgbClr val="FFFF00"/>
                </a:solidFill>
              </a:rPr>
            </a:br>
            <a:endParaRPr lang="en-US" altLang="en-US" dirty="0"/>
          </a:p>
        </p:txBody>
      </p:sp>
      <p:sp>
        <p:nvSpPr>
          <p:cNvPr id="3" name="Content Placeholder 2"/>
          <p:cNvSpPr>
            <a:spLocks noGrp="1"/>
          </p:cNvSpPr>
          <p:nvPr>
            <p:ph idx="1"/>
          </p:nvPr>
        </p:nvSpPr>
        <p:spPr>
          <a:xfrm>
            <a:off x="1485900" y="1200150"/>
            <a:ext cx="6172200" cy="3714750"/>
          </a:xfrm>
        </p:spPr>
        <p:txBody>
          <a:bodyPr/>
          <a:lstStyle/>
          <a:p>
            <a:pPr marL="257175" lvl="1" indent="-257175">
              <a:buFontTx/>
              <a:buChar char="•"/>
              <a:defRPr/>
            </a:pPr>
            <a:r>
              <a:rPr lang="en-US" dirty="0">
                <a:solidFill>
                  <a:srgbClr val="002060"/>
                </a:solidFill>
              </a:rPr>
              <a:t>Given radar satellite images of coastal waters</a:t>
            </a:r>
          </a:p>
          <a:p>
            <a:pPr marL="0" lvl="1" indent="0">
              <a:buNone/>
              <a:defRPr/>
            </a:pPr>
            <a:r>
              <a:rPr lang="en-US" dirty="0">
                <a:solidFill>
                  <a:srgbClr val="002060"/>
                </a:solidFill>
              </a:rPr>
              <a:t>    Problem: </a:t>
            </a:r>
            <a:r>
              <a:rPr lang="en-US" b="1" dirty="0"/>
              <a:t>Detect Oil Slicks</a:t>
            </a:r>
            <a:endParaRPr lang="en-US" dirty="0">
              <a:solidFill>
                <a:srgbClr val="002060"/>
              </a:solidFill>
            </a:endParaRPr>
          </a:p>
          <a:p>
            <a:pPr>
              <a:defRPr/>
            </a:pPr>
            <a:endParaRPr lang="en-US" dirty="0"/>
          </a:p>
        </p:txBody>
      </p:sp>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CC787CA8-D208-4518-B595-563B69F5B85F}" type="slidenum">
              <a:rPr lang="ar-SA" altLang="en-US" sz="1050">
                <a:latin typeface="Arial" panose="020B0604020202020204" pitchFamily="34" charset="0"/>
              </a:rPr>
              <a:pPr>
                <a:spcBef>
                  <a:spcPct val="0"/>
                </a:spcBef>
                <a:buFontTx/>
                <a:buNone/>
              </a:pPr>
              <a:t>28</a:t>
            </a:fld>
            <a:endParaRPr lang="en-US" altLang="en-US" sz="1050">
              <a:latin typeface="Arial" panose="020B0604020202020204" pitchFamily="34" charset="0"/>
            </a:endParaRPr>
          </a:p>
        </p:txBody>
      </p:sp>
      <p:pic>
        <p:nvPicPr>
          <p:cNvPr id="32773" name="Picture 4" descr="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2286000"/>
            <a:ext cx="4914900" cy="2436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oogle Shape;87;p17">
            <a:extLst>
              <a:ext uri="{FF2B5EF4-FFF2-40B4-BE49-F238E27FC236}">
                <a16:creationId xmlns:a16="http://schemas.microsoft.com/office/drawing/2014/main" id="{A85C4475-CFE0-B9D2-2D06-22C4DA734081}"/>
              </a:ext>
            </a:extLst>
          </p:cNvPr>
          <p:cNvPicPr preferRelativeResize="0"/>
          <p:nvPr/>
        </p:nvPicPr>
        <p:blipFill rotWithShape="1">
          <a:blip r:embed="rId3">
            <a:alphaModFix/>
          </a:blip>
          <a:srcRect/>
          <a:stretch/>
        </p:blipFill>
        <p:spPr>
          <a:xfrm>
            <a:off x="6283227" y="4554456"/>
            <a:ext cx="1714500" cy="571500"/>
          </a:xfrm>
          <a:prstGeom prst="rect">
            <a:avLst/>
          </a:prstGeom>
          <a:noFill/>
          <a:ln>
            <a:noFill/>
          </a:ln>
        </p:spPr>
      </p:pic>
      <p:pic>
        <p:nvPicPr>
          <p:cNvPr id="4" name="Picture 2">
            <a:extLst>
              <a:ext uri="{FF2B5EF4-FFF2-40B4-BE49-F238E27FC236}">
                <a16:creationId xmlns:a16="http://schemas.microsoft.com/office/drawing/2014/main" id="{A27DF261-D8A8-F6E2-635F-67C34024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907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161" y="135228"/>
            <a:ext cx="6452315" cy="1132789"/>
          </a:xfrm>
        </p:spPr>
        <p:txBody>
          <a:bodyPr>
            <a:normAutofit fontScale="90000"/>
          </a:bodyPr>
          <a:lstStyle/>
          <a:p>
            <a:r>
              <a:rPr lang="en-US" b="1" dirty="0">
                <a:solidFill>
                  <a:srgbClr val="FF0000"/>
                </a:solidFill>
              </a:rPr>
              <a:t>   Automatic Colorization of Images</a:t>
            </a:r>
            <a:br>
              <a:rPr lang="en-US" b="1" dirty="0"/>
            </a:br>
            <a:endParaRPr lang="en-US" dirty="0"/>
          </a:p>
        </p:txBody>
      </p:sp>
      <p:sp>
        <p:nvSpPr>
          <p:cNvPr id="4" name="Date Placeholder 3"/>
          <p:cNvSpPr>
            <a:spLocks noGrp="1"/>
          </p:cNvSpPr>
          <p:nvPr>
            <p:ph type="dt" sz="half" idx="10"/>
          </p:nvPr>
        </p:nvSpPr>
        <p:spPr/>
        <p:txBody>
          <a:bodyPr/>
          <a:lstStyle/>
          <a:p>
            <a:fld id="{4AFF1884-60C3-441C-BDB9-EB1118076936}" type="datetime1">
              <a:rPr lang="en-US" smtClean="0"/>
              <a:t>2/16/2023</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29</a:t>
            </a:fld>
            <a:endParaRPr lang="en-US" dirty="0"/>
          </a:p>
        </p:txBody>
      </p:sp>
      <p:pic>
        <p:nvPicPr>
          <p:cNvPr id="7" name="Content Placeholder 6"/>
          <p:cNvPicPr>
            <a:picLocks noGrp="1" noChangeAspect="1"/>
          </p:cNvPicPr>
          <p:nvPr>
            <p:ph idx="1"/>
          </p:nvPr>
        </p:nvPicPr>
        <p:blipFill>
          <a:blip r:embed="rId2"/>
          <a:stretch>
            <a:fillRect/>
          </a:stretch>
        </p:blipFill>
        <p:spPr>
          <a:xfrm>
            <a:off x="1614488" y="955324"/>
            <a:ext cx="5584803" cy="3862886"/>
          </a:xfrm>
          <a:prstGeom prst="rect">
            <a:avLst/>
          </a:prstGeom>
        </p:spPr>
      </p:pic>
    </p:spTree>
    <p:extLst>
      <p:ext uri="{BB962C8B-B14F-4D97-AF65-F5344CB8AC3E}">
        <p14:creationId xmlns:p14="http://schemas.microsoft.com/office/powerpoint/2010/main" val="4278546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Introduction to SVM:</a:t>
            </a:r>
          </a:p>
          <a:p>
            <a:pPr marL="0" lvl="0" indent="0" algn="l" rtl="0">
              <a:spcBef>
                <a:spcPts val="0"/>
              </a:spcBef>
              <a:spcAft>
                <a:spcPts val="1200"/>
              </a:spcAft>
              <a:buNone/>
            </a:pPr>
            <a:r>
              <a:rPr lang="en-US" b="0" i="0" dirty="0">
                <a:solidFill>
                  <a:srgbClr val="091E42"/>
                </a:solidFill>
                <a:effectLst/>
                <a:latin typeface="freight-text-pro"/>
              </a:rPr>
              <a:t>In our (somewhat simplified) example of email classification, the features are the ‘frequency of words’ in an email. </a:t>
            </a:r>
          </a:p>
          <a:p>
            <a:pPr marL="0" lvl="0" indent="0" algn="l" rtl="0">
              <a:spcBef>
                <a:spcPts val="0"/>
              </a:spcBef>
              <a:spcAft>
                <a:spcPts val="1200"/>
              </a:spcAft>
              <a:buNone/>
            </a:pPr>
            <a:r>
              <a:rPr lang="en-US" b="0" i="0" dirty="0">
                <a:solidFill>
                  <a:srgbClr val="091E42"/>
                </a:solidFill>
                <a:effectLst/>
                <a:latin typeface="freight-text-pro"/>
              </a:rPr>
              <a:t>Word frequency is a very common type of feature in text classification, and reasonably so. For example, words such as ‘Hurry’, ‘FREE’ and ‘Discount’ are likely to be more frequent in spam emails than ‘meeting’, ‘PPT’, ‘weekly report’, and others that are characteristic of office emails.</a:t>
            </a:r>
            <a:endParaRPr lang="en-US" dirty="0"/>
          </a:p>
        </p:txBody>
      </p:sp>
      <p:pic>
        <p:nvPicPr>
          <p:cNvPr id="66" name="Google Shape;66;p14"/>
          <p:cNvPicPr preferRelativeResize="0"/>
          <p:nvPr/>
        </p:nvPicPr>
        <p:blipFill rotWithShape="1">
          <a:blip r:embed="rId3">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189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138" y="273845"/>
            <a:ext cx="6481293" cy="994172"/>
          </a:xfrm>
        </p:spPr>
        <p:txBody>
          <a:bodyPr>
            <a:normAutofit fontScale="90000"/>
          </a:bodyPr>
          <a:lstStyle/>
          <a:p>
            <a:r>
              <a:rPr lang="en-US" sz="3000" dirty="0">
                <a:solidFill>
                  <a:srgbClr val="FF0000"/>
                </a:solidFill>
              </a:rPr>
              <a:t>Object Classification/Detection in Photographs</a:t>
            </a:r>
            <a:br>
              <a:rPr lang="en-US" b="1" dirty="0"/>
            </a:br>
            <a:endParaRPr lang="en-US" dirty="0"/>
          </a:p>
        </p:txBody>
      </p:sp>
      <p:sp>
        <p:nvSpPr>
          <p:cNvPr id="4" name="Date Placeholder 3"/>
          <p:cNvSpPr>
            <a:spLocks noGrp="1"/>
          </p:cNvSpPr>
          <p:nvPr>
            <p:ph type="dt" sz="half" idx="10"/>
          </p:nvPr>
        </p:nvSpPr>
        <p:spPr/>
        <p:txBody>
          <a:bodyPr/>
          <a:lstStyle/>
          <a:p>
            <a:fld id="{4AFF1884-60C3-441C-BDB9-EB1118076936}" type="datetime1">
              <a:rPr lang="en-US" smtClean="0"/>
              <a:t>2/16/2023</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30</a:t>
            </a:fld>
            <a:endParaRPr lang="en-US" dirty="0"/>
          </a:p>
        </p:txBody>
      </p:sp>
      <p:pic>
        <p:nvPicPr>
          <p:cNvPr id="7" name="Picture 6"/>
          <p:cNvPicPr>
            <a:picLocks noChangeAspect="1"/>
          </p:cNvPicPr>
          <p:nvPr/>
        </p:nvPicPr>
        <p:blipFill>
          <a:blip r:embed="rId2"/>
          <a:stretch>
            <a:fillRect/>
          </a:stretch>
        </p:blipFill>
        <p:spPr>
          <a:xfrm>
            <a:off x="1861701" y="1268017"/>
            <a:ext cx="4736530" cy="3417731"/>
          </a:xfrm>
          <a:prstGeom prst="rect">
            <a:avLst/>
          </a:prstGeom>
        </p:spPr>
      </p:pic>
    </p:spTree>
    <p:extLst>
      <p:ext uri="{BB962C8B-B14F-4D97-AF65-F5344CB8AC3E}">
        <p14:creationId xmlns:p14="http://schemas.microsoft.com/office/powerpoint/2010/main" val="1836476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Automatic Image Caption Generation</a:t>
            </a:r>
            <a:br>
              <a:rPr lang="en-US" b="1" dirty="0"/>
            </a:br>
            <a:endParaRPr lang="en-US" dirty="0"/>
          </a:p>
        </p:txBody>
      </p:sp>
      <p:sp>
        <p:nvSpPr>
          <p:cNvPr id="4" name="Date Placeholder 3"/>
          <p:cNvSpPr>
            <a:spLocks noGrp="1"/>
          </p:cNvSpPr>
          <p:nvPr>
            <p:ph type="dt" sz="half" idx="10"/>
          </p:nvPr>
        </p:nvSpPr>
        <p:spPr/>
        <p:txBody>
          <a:bodyPr/>
          <a:lstStyle/>
          <a:p>
            <a:fld id="{4AFF1884-60C3-441C-BDB9-EB1118076936}" type="datetime1">
              <a:rPr lang="en-US" smtClean="0"/>
              <a:t>2/16/2023</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31</a:t>
            </a:fld>
            <a:endParaRPr lang="en-US" dirty="0"/>
          </a:p>
        </p:txBody>
      </p:sp>
      <p:pic>
        <p:nvPicPr>
          <p:cNvPr id="7" name="Content Placeholder 6"/>
          <p:cNvPicPr>
            <a:picLocks noGrp="1" noChangeAspect="1"/>
          </p:cNvPicPr>
          <p:nvPr>
            <p:ph idx="1"/>
          </p:nvPr>
        </p:nvPicPr>
        <p:blipFill>
          <a:blip r:embed="rId2"/>
          <a:stretch>
            <a:fillRect/>
          </a:stretch>
        </p:blipFill>
        <p:spPr>
          <a:xfrm>
            <a:off x="2059835" y="1201844"/>
            <a:ext cx="5091160" cy="3702341"/>
          </a:xfrm>
          <a:prstGeom prst="rect">
            <a:avLst/>
          </a:prstGeom>
        </p:spPr>
      </p:pic>
      <p:pic>
        <p:nvPicPr>
          <p:cNvPr id="3" name="Google Shape;87;p17">
            <a:extLst>
              <a:ext uri="{FF2B5EF4-FFF2-40B4-BE49-F238E27FC236}">
                <a16:creationId xmlns:a16="http://schemas.microsoft.com/office/drawing/2014/main" id="{10ECAA44-10AF-8013-E223-C9BB0A07E086}"/>
              </a:ext>
            </a:extLst>
          </p:cNvPr>
          <p:cNvPicPr preferRelativeResize="0"/>
          <p:nvPr/>
        </p:nvPicPr>
        <p:blipFill rotWithShape="1">
          <a:blip r:embed="rId3">
            <a:alphaModFix/>
          </a:blip>
          <a:srcRect/>
          <a:stretch/>
        </p:blipFill>
        <p:spPr>
          <a:xfrm>
            <a:off x="6283227" y="4554456"/>
            <a:ext cx="1714500" cy="571500"/>
          </a:xfrm>
          <a:prstGeom prst="rect">
            <a:avLst/>
          </a:prstGeom>
          <a:noFill/>
          <a:ln>
            <a:noFill/>
          </a:ln>
        </p:spPr>
      </p:pic>
      <p:pic>
        <p:nvPicPr>
          <p:cNvPr id="6" name="Picture 2">
            <a:extLst>
              <a:ext uri="{FF2B5EF4-FFF2-40B4-BE49-F238E27FC236}">
                <a16:creationId xmlns:a16="http://schemas.microsoft.com/office/drawing/2014/main" id="{F258C237-91F8-110B-B510-CF299597E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128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Health Care</a:t>
            </a:r>
          </a:p>
        </p:txBody>
      </p:sp>
      <p:sp>
        <p:nvSpPr>
          <p:cNvPr id="4" name="Date Placeholder 3"/>
          <p:cNvSpPr>
            <a:spLocks noGrp="1"/>
          </p:cNvSpPr>
          <p:nvPr>
            <p:ph type="dt" sz="half" idx="10"/>
          </p:nvPr>
        </p:nvSpPr>
        <p:spPr/>
        <p:txBody>
          <a:bodyPr/>
          <a:lstStyle/>
          <a:p>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32</a:t>
            </a:fld>
            <a:endParaRPr lang="en-US" dirty="0"/>
          </a:p>
        </p:txBody>
      </p:sp>
      <p:pic>
        <p:nvPicPr>
          <p:cNvPr id="9" name="Content Placeholder 8"/>
          <p:cNvPicPr>
            <a:picLocks noGrp="1" noChangeAspect="1"/>
          </p:cNvPicPr>
          <p:nvPr>
            <p:ph idx="1"/>
          </p:nvPr>
        </p:nvPicPr>
        <p:blipFill>
          <a:blip r:embed="rId2"/>
          <a:stretch>
            <a:fillRect/>
          </a:stretch>
        </p:blipFill>
        <p:spPr>
          <a:xfrm>
            <a:off x="2122782" y="1369219"/>
            <a:ext cx="4898436" cy="3263504"/>
          </a:xfrm>
          <a:prstGeom prst="rect">
            <a:avLst/>
          </a:prstGeom>
        </p:spPr>
      </p:pic>
      <p:pic>
        <p:nvPicPr>
          <p:cNvPr id="3" name="Google Shape;87;p17">
            <a:extLst>
              <a:ext uri="{FF2B5EF4-FFF2-40B4-BE49-F238E27FC236}">
                <a16:creationId xmlns:a16="http://schemas.microsoft.com/office/drawing/2014/main" id="{562ED261-34AD-255A-E5AF-82F978E44D1D}"/>
              </a:ext>
            </a:extLst>
          </p:cNvPr>
          <p:cNvPicPr preferRelativeResize="0"/>
          <p:nvPr/>
        </p:nvPicPr>
        <p:blipFill rotWithShape="1">
          <a:blip r:embed="rId3">
            <a:alphaModFix/>
          </a:blip>
          <a:srcRect/>
          <a:stretch/>
        </p:blipFill>
        <p:spPr>
          <a:xfrm>
            <a:off x="6283227" y="4554456"/>
            <a:ext cx="1714500" cy="571500"/>
          </a:xfrm>
          <a:prstGeom prst="rect">
            <a:avLst/>
          </a:prstGeom>
          <a:noFill/>
          <a:ln>
            <a:noFill/>
          </a:ln>
        </p:spPr>
      </p:pic>
      <p:pic>
        <p:nvPicPr>
          <p:cNvPr id="6" name="Picture 2">
            <a:extLst>
              <a:ext uri="{FF2B5EF4-FFF2-40B4-BE49-F238E27FC236}">
                <a16:creationId xmlns:a16="http://schemas.microsoft.com/office/drawing/2014/main" id="{F07D92BE-A790-E81E-DB77-DA90033AF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834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Real-Time Analysis of Behavior</a:t>
            </a:r>
            <a:br>
              <a:rPr lang="en-US" b="1" dirty="0">
                <a:solidFill>
                  <a:srgbClr val="FF0000"/>
                </a:solidFill>
              </a:rPr>
            </a:br>
            <a:endParaRPr lang="en-US" b="1" dirty="0">
              <a:solidFill>
                <a:srgbClr val="FF0000"/>
              </a:solidFill>
            </a:endParaRPr>
          </a:p>
        </p:txBody>
      </p:sp>
      <p:pic>
        <p:nvPicPr>
          <p:cNvPr id="6" name="Content Placeholder 5"/>
          <p:cNvPicPr>
            <a:picLocks noGrp="1" noChangeAspect="1"/>
          </p:cNvPicPr>
          <p:nvPr>
            <p:ph idx="1"/>
          </p:nvPr>
        </p:nvPicPr>
        <p:blipFill>
          <a:blip r:embed="rId2"/>
          <a:stretch>
            <a:fillRect/>
          </a:stretch>
        </p:blipFill>
        <p:spPr>
          <a:xfrm>
            <a:off x="1671108" y="1369219"/>
            <a:ext cx="5801784" cy="3263504"/>
          </a:xfrm>
          <a:prstGeom prst="rect">
            <a:avLst/>
          </a:prstGeom>
        </p:spPr>
      </p:pic>
      <p:sp>
        <p:nvSpPr>
          <p:cNvPr id="4" name="Date Placeholder 3"/>
          <p:cNvSpPr>
            <a:spLocks noGrp="1"/>
          </p:cNvSpPr>
          <p:nvPr>
            <p:ph type="dt" sz="half" idx="10"/>
          </p:nvPr>
        </p:nvSpPr>
        <p:spPr/>
        <p:txBody>
          <a:bodyPr/>
          <a:lstStyle/>
          <a:p>
            <a:fld id="{4AFF1884-60C3-441C-BDB9-EB1118076936}" type="datetime1">
              <a:rPr lang="en-US" smtClean="0"/>
              <a:t>2/16/2023</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33</a:t>
            </a:fld>
            <a:endParaRPr lang="en-US" dirty="0"/>
          </a:p>
        </p:txBody>
      </p:sp>
      <p:pic>
        <p:nvPicPr>
          <p:cNvPr id="3" name="Google Shape;87;p17">
            <a:extLst>
              <a:ext uri="{FF2B5EF4-FFF2-40B4-BE49-F238E27FC236}">
                <a16:creationId xmlns:a16="http://schemas.microsoft.com/office/drawing/2014/main" id="{AB4D4F4F-8589-BBAC-85F4-B5F725C77E74}"/>
              </a:ext>
            </a:extLst>
          </p:cNvPr>
          <p:cNvPicPr preferRelativeResize="0"/>
          <p:nvPr/>
        </p:nvPicPr>
        <p:blipFill rotWithShape="1">
          <a:blip r:embed="rId3">
            <a:alphaModFix/>
          </a:blip>
          <a:srcRect/>
          <a:stretch/>
        </p:blipFill>
        <p:spPr>
          <a:xfrm>
            <a:off x="6283227" y="4554456"/>
            <a:ext cx="1714500" cy="571500"/>
          </a:xfrm>
          <a:prstGeom prst="rect">
            <a:avLst/>
          </a:prstGeom>
          <a:noFill/>
          <a:ln>
            <a:noFill/>
          </a:ln>
        </p:spPr>
      </p:pic>
      <p:pic>
        <p:nvPicPr>
          <p:cNvPr id="7" name="Picture 2">
            <a:extLst>
              <a:ext uri="{FF2B5EF4-FFF2-40B4-BE49-F238E27FC236}">
                <a16:creationId xmlns:a16="http://schemas.microsoft.com/office/drawing/2014/main" id="{0F5F7772-F08F-5FE3-085B-FD1039918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706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Robotics</a:t>
            </a:r>
          </a:p>
        </p:txBody>
      </p:sp>
      <p:pic>
        <p:nvPicPr>
          <p:cNvPr id="6" name="Content Placeholder 5"/>
          <p:cNvPicPr>
            <a:picLocks noGrp="1" noChangeAspect="1"/>
          </p:cNvPicPr>
          <p:nvPr>
            <p:ph idx="1"/>
          </p:nvPr>
        </p:nvPicPr>
        <p:blipFill>
          <a:blip r:embed="rId2"/>
          <a:stretch>
            <a:fillRect/>
          </a:stretch>
        </p:blipFill>
        <p:spPr>
          <a:xfrm>
            <a:off x="1614488" y="1583830"/>
            <a:ext cx="5915025" cy="2834282"/>
          </a:xfrm>
          <a:prstGeom prst="rect">
            <a:avLst/>
          </a:prstGeom>
        </p:spPr>
      </p:pic>
      <p:sp>
        <p:nvSpPr>
          <p:cNvPr id="4" name="Date Placeholder 3"/>
          <p:cNvSpPr>
            <a:spLocks noGrp="1"/>
          </p:cNvSpPr>
          <p:nvPr>
            <p:ph type="dt" sz="half" idx="10"/>
          </p:nvPr>
        </p:nvSpPr>
        <p:spPr/>
        <p:txBody>
          <a:bodyPr/>
          <a:lstStyle/>
          <a:p>
            <a:fld id="{4AFF1884-60C3-441C-BDB9-EB1118076936}" type="datetime1">
              <a:rPr lang="en-US" smtClean="0"/>
              <a:t>2/16/2023</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34</a:t>
            </a:fld>
            <a:endParaRPr lang="en-US" dirty="0"/>
          </a:p>
        </p:txBody>
      </p:sp>
      <p:pic>
        <p:nvPicPr>
          <p:cNvPr id="3" name="Google Shape;87;p17">
            <a:extLst>
              <a:ext uri="{FF2B5EF4-FFF2-40B4-BE49-F238E27FC236}">
                <a16:creationId xmlns:a16="http://schemas.microsoft.com/office/drawing/2014/main" id="{73ADC75F-FEFD-91AF-66DD-4A9183849A7A}"/>
              </a:ext>
            </a:extLst>
          </p:cNvPr>
          <p:cNvPicPr preferRelativeResize="0"/>
          <p:nvPr/>
        </p:nvPicPr>
        <p:blipFill rotWithShape="1">
          <a:blip r:embed="rId3">
            <a:alphaModFix/>
          </a:blip>
          <a:srcRect/>
          <a:stretch/>
        </p:blipFill>
        <p:spPr>
          <a:xfrm>
            <a:off x="6283227" y="4554456"/>
            <a:ext cx="1714500" cy="571500"/>
          </a:xfrm>
          <a:prstGeom prst="rect">
            <a:avLst/>
          </a:prstGeom>
          <a:noFill/>
          <a:ln>
            <a:noFill/>
          </a:ln>
        </p:spPr>
      </p:pic>
      <p:pic>
        <p:nvPicPr>
          <p:cNvPr id="7" name="Picture 2">
            <a:extLst>
              <a:ext uri="{FF2B5EF4-FFF2-40B4-BE49-F238E27FC236}">
                <a16:creationId xmlns:a16="http://schemas.microsoft.com/office/drawing/2014/main" id="{EA133723-1229-A712-F856-F62F974BE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082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Self-Driving Cars</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2630510" y="1369219"/>
            <a:ext cx="3767071" cy="3263504"/>
          </a:xfrm>
          <a:prstGeom prst="rect">
            <a:avLst/>
          </a:prstGeom>
        </p:spPr>
      </p:pic>
      <p:sp>
        <p:nvSpPr>
          <p:cNvPr id="4" name="Date Placeholder 3"/>
          <p:cNvSpPr>
            <a:spLocks noGrp="1"/>
          </p:cNvSpPr>
          <p:nvPr>
            <p:ph type="dt" sz="half" idx="10"/>
          </p:nvPr>
        </p:nvSpPr>
        <p:spPr/>
        <p:txBody>
          <a:bodyPr/>
          <a:lstStyle/>
          <a:p>
            <a:fld id="{4AFF1884-60C3-441C-BDB9-EB1118076936}" type="datetime1">
              <a:rPr lang="en-US" smtClean="0"/>
              <a:t>2/16/2023</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35</a:t>
            </a:fld>
            <a:endParaRPr lang="en-US" dirty="0"/>
          </a:p>
        </p:txBody>
      </p:sp>
      <p:pic>
        <p:nvPicPr>
          <p:cNvPr id="3" name="Google Shape;87;p17">
            <a:extLst>
              <a:ext uri="{FF2B5EF4-FFF2-40B4-BE49-F238E27FC236}">
                <a16:creationId xmlns:a16="http://schemas.microsoft.com/office/drawing/2014/main" id="{2BC0FE88-AB95-0940-5DB4-67C797C5EB3B}"/>
              </a:ext>
            </a:extLst>
          </p:cNvPr>
          <p:cNvPicPr preferRelativeResize="0"/>
          <p:nvPr/>
        </p:nvPicPr>
        <p:blipFill rotWithShape="1">
          <a:blip r:embed="rId3">
            <a:alphaModFix/>
          </a:blip>
          <a:srcRect/>
          <a:stretch/>
        </p:blipFill>
        <p:spPr>
          <a:xfrm>
            <a:off x="6283227" y="4554456"/>
            <a:ext cx="1299708" cy="375530"/>
          </a:xfrm>
          <a:prstGeom prst="rect">
            <a:avLst/>
          </a:prstGeom>
          <a:noFill/>
          <a:ln>
            <a:noFill/>
          </a:ln>
        </p:spPr>
      </p:pic>
      <p:pic>
        <p:nvPicPr>
          <p:cNvPr id="7" name="Picture 2">
            <a:extLst>
              <a:ext uri="{FF2B5EF4-FFF2-40B4-BE49-F238E27FC236}">
                <a16:creationId xmlns:a16="http://schemas.microsoft.com/office/drawing/2014/main" id="{118A208E-5C57-E83D-17CF-A1816CD42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7" y="1"/>
            <a:ext cx="977576" cy="41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387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Including Sound in Videos</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1614488" y="1389358"/>
            <a:ext cx="5915025" cy="3223226"/>
          </a:xfrm>
          <a:prstGeom prst="rect">
            <a:avLst/>
          </a:prstGeom>
        </p:spPr>
      </p:pic>
      <p:sp>
        <p:nvSpPr>
          <p:cNvPr id="4" name="Date Placeholder 3"/>
          <p:cNvSpPr>
            <a:spLocks noGrp="1"/>
          </p:cNvSpPr>
          <p:nvPr>
            <p:ph type="dt" sz="half" idx="10"/>
          </p:nvPr>
        </p:nvSpPr>
        <p:spPr/>
        <p:txBody>
          <a:bodyPr/>
          <a:lstStyle/>
          <a:p>
            <a:fld id="{4AFF1884-60C3-441C-BDB9-EB1118076936}" type="datetime1">
              <a:rPr lang="en-US" smtClean="0"/>
              <a:t>2/16/2023</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36</a:t>
            </a:fld>
            <a:endParaRPr lang="en-US" dirty="0"/>
          </a:p>
        </p:txBody>
      </p:sp>
      <p:pic>
        <p:nvPicPr>
          <p:cNvPr id="3" name="Google Shape;87;p17">
            <a:extLst>
              <a:ext uri="{FF2B5EF4-FFF2-40B4-BE49-F238E27FC236}">
                <a16:creationId xmlns:a16="http://schemas.microsoft.com/office/drawing/2014/main" id="{99EF5941-595A-C22C-D193-FF45C32881B1}"/>
              </a:ext>
            </a:extLst>
          </p:cNvPr>
          <p:cNvPicPr preferRelativeResize="0"/>
          <p:nvPr/>
        </p:nvPicPr>
        <p:blipFill rotWithShape="1">
          <a:blip r:embed="rId3">
            <a:alphaModFix/>
          </a:blip>
          <a:srcRect/>
          <a:stretch/>
        </p:blipFill>
        <p:spPr>
          <a:xfrm>
            <a:off x="6283228" y="4554456"/>
            <a:ext cx="1237364" cy="430042"/>
          </a:xfrm>
          <a:prstGeom prst="rect">
            <a:avLst/>
          </a:prstGeom>
          <a:noFill/>
          <a:ln>
            <a:noFill/>
          </a:ln>
        </p:spPr>
      </p:pic>
      <p:pic>
        <p:nvPicPr>
          <p:cNvPr id="7" name="Picture 2">
            <a:extLst>
              <a:ext uri="{FF2B5EF4-FFF2-40B4-BE49-F238E27FC236}">
                <a16:creationId xmlns:a16="http://schemas.microsoft.com/office/drawing/2014/main" id="{14456700-41F7-CD6F-0CDA-265174379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6" y="1"/>
            <a:ext cx="970368" cy="41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896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Content Placeholder 13"/>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72804" y="3099198"/>
            <a:ext cx="1269206" cy="1129903"/>
          </a:xfrm>
        </p:spPr>
      </p:pic>
      <p:sp>
        <p:nvSpPr>
          <p:cNvPr id="1126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500">
                <a:solidFill>
                  <a:schemeClr val="tx1"/>
                </a:solidFill>
                <a:latin typeface="Tahoma" panose="020B0604030504040204" pitchFamily="34" charset="0"/>
              </a:defRPr>
            </a:lvl1pPr>
            <a:lvl2pPr marL="557213" indent="-214313">
              <a:defRPr sz="1500">
                <a:solidFill>
                  <a:schemeClr val="tx1"/>
                </a:solidFill>
                <a:latin typeface="Tahoma" panose="020B0604030504040204" pitchFamily="34" charset="0"/>
              </a:defRPr>
            </a:lvl2pPr>
            <a:lvl3pPr marL="857250" indent="-171450">
              <a:defRPr sz="1500">
                <a:solidFill>
                  <a:schemeClr val="tx1"/>
                </a:solidFill>
                <a:latin typeface="Tahoma" panose="020B0604030504040204" pitchFamily="34" charset="0"/>
              </a:defRPr>
            </a:lvl3pPr>
            <a:lvl4pPr marL="1200150" indent="-171450">
              <a:defRPr sz="1500">
                <a:solidFill>
                  <a:schemeClr val="tx1"/>
                </a:solidFill>
                <a:latin typeface="Tahoma" panose="020B0604030504040204" pitchFamily="34" charset="0"/>
              </a:defRPr>
            </a:lvl4pPr>
            <a:lvl5pPr marL="1543050" indent="-171450">
              <a:defRPr sz="1500">
                <a:solidFill>
                  <a:schemeClr val="tx1"/>
                </a:solidFill>
                <a:latin typeface="Tahoma" panose="020B0604030504040204" pitchFamily="34" charset="0"/>
              </a:defRPr>
            </a:lvl5pPr>
            <a:lvl6pPr marL="1885950" indent="-171450" eaLnBrk="0" fontAlgn="base" hangingPunct="0">
              <a:spcBef>
                <a:spcPct val="0"/>
              </a:spcBef>
              <a:spcAft>
                <a:spcPct val="0"/>
              </a:spcAft>
              <a:defRPr sz="1500">
                <a:solidFill>
                  <a:schemeClr val="tx1"/>
                </a:solidFill>
                <a:latin typeface="Tahoma" panose="020B0604030504040204" pitchFamily="34" charset="0"/>
              </a:defRPr>
            </a:lvl6pPr>
            <a:lvl7pPr marL="2228850" indent="-171450" eaLnBrk="0" fontAlgn="base" hangingPunct="0">
              <a:spcBef>
                <a:spcPct val="0"/>
              </a:spcBef>
              <a:spcAft>
                <a:spcPct val="0"/>
              </a:spcAft>
              <a:defRPr sz="1500">
                <a:solidFill>
                  <a:schemeClr val="tx1"/>
                </a:solidFill>
                <a:latin typeface="Tahoma" panose="020B0604030504040204" pitchFamily="34" charset="0"/>
              </a:defRPr>
            </a:lvl7pPr>
            <a:lvl8pPr marL="2571750" indent="-171450" eaLnBrk="0" fontAlgn="base" hangingPunct="0">
              <a:spcBef>
                <a:spcPct val="0"/>
              </a:spcBef>
              <a:spcAft>
                <a:spcPct val="0"/>
              </a:spcAft>
              <a:defRPr sz="1500">
                <a:solidFill>
                  <a:schemeClr val="tx1"/>
                </a:solidFill>
                <a:latin typeface="Tahoma" panose="020B0604030504040204" pitchFamily="34" charset="0"/>
              </a:defRPr>
            </a:lvl8pPr>
            <a:lvl9pPr marL="2914650" indent="-171450" eaLnBrk="0" fontAlgn="base" hangingPunct="0">
              <a:spcBef>
                <a:spcPct val="0"/>
              </a:spcBef>
              <a:spcAft>
                <a:spcPct val="0"/>
              </a:spcAft>
              <a:defRPr sz="1500">
                <a:solidFill>
                  <a:schemeClr val="tx1"/>
                </a:solidFill>
                <a:latin typeface="Tahoma" panose="020B0604030504040204" pitchFamily="34" charset="0"/>
              </a:defRPr>
            </a:lvl9pPr>
          </a:lstStyle>
          <a:p>
            <a:fld id="{1D961A7D-6295-4308-9331-F3F3D236EBE7}" type="slidenum">
              <a:rPr lang="ar-SA" altLang="en-US" sz="1050">
                <a:latin typeface="Arial" panose="020B0604020202020204" pitchFamily="34" charset="0"/>
              </a:rPr>
              <a:pPr/>
              <a:t>37</a:t>
            </a:fld>
            <a:endParaRPr lang="en-US" altLang="en-US" sz="1050">
              <a:latin typeface="Arial" panose="020B0604020202020204" pitchFamily="34" charset="0"/>
            </a:endParaRPr>
          </a:p>
        </p:txBody>
      </p:sp>
      <p:pic>
        <p:nvPicPr>
          <p:cNvPr id="11268" name="Picture 2" descr="Image result for man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7" y="1214437"/>
            <a:ext cx="10144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Content Placeholder 12"/>
          <p:cNvPicPr>
            <a:picLocks noGrp="1"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2857500" y="2826544"/>
            <a:ext cx="967979" cy="798910"/>
          </a:xfrm>
          <a:noFill/>
        </p:spPr>
      </p:pic>
      <p:pic>
        <p:nvPicPr>
          <p:cNvPr id="11270" name="Picture 1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6150" y="1612106"/>
            <a:ext cx="1214438"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1587" y="2305050"/>
            <a:ext cx="1653779" cy="92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69231" y="4029076"/>
            <a:ext cx="1296591"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68142" y="616744"/>
            <a:ext cx="1296590" cy="129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2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13597" y="2826544"/>
            <a:ext cx="1017984" cy="101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775347" y="3701653"/>
            <a:ext cx="131802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6" name="TextBox 1"/>
          <p:cNvSpPr txBox="1">
            <a:spLocks noChangeArrowheads="1"/>
          </p:cNvSpPr>
          <p:nvPr/>
        </p:nvSpPr>
        <p:spPr bwMode="auto">
          <a:xfrm>
            <a:off x="5757862" y="2000251"/>
            <a:ext cx="1214438"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500"/>
              <a:t>Apple</a:t>
            </a:r>
          </a:p>
          <a:p>
            <a:endParaRPr lang="en-US" altLang="en-US" sz="1500"/>
          </a:p>
          <a:p>
            <a:r>
              <a:rPr lang="en-US" altLang="en-US" sz="1500"/>
              <a:t>Banana</a:t>
            </a:r>
          </a:p>
          <a:p>
            <a:endParaRPr lang="en-US" altLang="en-US" sz="1500"/>
          </a:p>
          <a:p>
            <a:r>
              <a:rPr lang="en-US" altLang="en-US" sz="1500"/>
              <a:t>Mango</a:t>
            </a:r>
          </a:p>
        </p:txBody>
      </p:sp>
      <p:cxnSp>
        <p:nvCxnSpPr>
          <p:cNvPr id="11277" name="Straight Arrow Connector 6"/>
          <p:cNvCxnSpPr>
            <a:cxnSpLocks noChangeShapeType="1"/>
            <a:stCxn id="11268" idx="3"/>
          </p:cNvCxnSpPr>
          <p:nvPr/>
        </p:nvCxnSpPr>
        <p:spPr bwMode="auto">
          <a:xfrm>
            <a:off x="2286000" y="1721644"/>
            <a:ext cx="3471863" cy="1377554"/>
          </a:xfrm>
          <a:prstGeom prst="straightConnector1">
            <a:avLst/>
          </a:prstGeom>
          <a:noFill/>
          <a:ln w="9525" algn="ctr">
            <a:solidFill>
              <a:schemeClr val="tx1"/>
            </a:solidFill>
            <a:round/>
            <a:headEnd/>
            <a:tailEnd type="triangle" w="med" len="med"/>
          </a:ln>
        </p:spPr>
      </p:cxnSp>
      <p:cxnSp>
        <p:nvCxnSpPr>
          <p:cNvPr id="11278" name="Straight Arrow Connector 8"/>
          <p:cNvCxnSpPr>
            <a:cxnSpLocks noChangeShapeType="1"/>
            <a:stCxn id="11273" idx="3"/>
          </p:cNvCxnSpPr>
          <p:nvPr/>
        </p:nvCxnSpPr>
        <p:spPr bwMode="auto">
          <a:xfrm>
            <a:off x="3564732" y="1265635"/>
            <a:ext cx="2264569" cy="1245394"/>
          </a:xfrm>
          <a:prstGeom prst="straightConnector1">
            <a:avLst/>
          </a:prstGeom>
          <a:noFill/>
          <a:ln w="9525" algn="ctr">
            <a:solidFill>
              <a:schemeClr val="tx1"/>
            </a:solidFill>
            <a:round/>
            <a:headEnd/>
            <a:tailEnd type="triangle" w="med" len="med"/>
          </a:ln>
        </p:spPr>
      </p:cxnSp>
      <p:cxnSp>
        <p:nvCxnSpPr>
          <p:cNvPr id="11279" name="Straight Arrow Connector 10"/>
          <p:cNvCxnSpPr>
            <a:cxnSpLocks noChangeShapeType="1"/>
            <a:stCxn id="11270" idx="3"/>
          </p:cNvCxnSpPr>
          <p:nvPr/>
        </p:nvCxnSpPr>
        <p:spPr bwMode="auto">
          <a:xfrm flipV="1">
            <a:off x="4700588" y="2191941"/>
            <a:ext cx="1057275" cy="27384"/>
          </a:xfrm>
          <a:prstGeom prst="straightConnector1">
            <a:avLst/>
          </a:prstGeom>
          <a:noFill/>
          <a:ln w="9525" algn="ctr">
            <a:solidFill>
              <a:schemeClr val="tx1"/>
            </a:solidFill>
            <a:round/>
            <a:headEnd/>
            <a:tailEnd type="triangle" w="med" len="med"/>
          </a:ln>
        </p:spPr>
      </p:cxnSp>
      <p:cxnSp>
        <p:nvCxnSpPr>
          <p:cNvPr id="11280" name="Straight Arrow Connector 15"/>
          <p:cNvCxnSpPr>
            <a:cxnSpLocks noChangeShapeType="1"/>
            <a:endCxn id="11276" idx="1"/>
          </p:cNvCxnSpPr>
          <p:nvPr/>
        </p:nvCxnSpPr>
        <p:spPr bwMode="auto">
          <a:xfrm>
            <a:off x="2846785" y="2620566"/>
            <a:ext cx="2911077" cy="2933"/>
          </a:xfrm>
          <a:prstGeom prst="straightConnector1">
            <a:avLst/>
          </a:prstGeom>
          <a:noFill/>
          <a:ln w="9525" algn="ctr">
            <a:solidFill>
              <a:schemeClr val="tx1"/>
            </a:solidFill>
            <a:round/>
            <a:headEnd/>
            <a:tailEnd type="triangle" w="med" len="med"/>
          </a:ln>
        </p:spPr>
      </p:cxnSp>
      <p:cxnSp>
        <p:nvCxnSpPr>
          <p:cNvPr id="11281" name="Straight Arrow Connector 21"/>
          <p:cNvCxnSpPr>
            <a:cxnSpLocks noChangeShapeType="1"/>
          </p:cNvCxnSpPr>
          <p:nvPr/>
        </p:nvCxnSpPr>
        <p:spPr bwMode="auto">
          <a:xfrm>
            <a:off x="3564732" y="3018235"/>
            <a:ext cx="2035969" cy="95250"/>
          </a:xfrm>
          <a:prstGeom prst="straightConnector1">
            <a:avLst/>
          </a:prstGeom>
          <a:noFill/>
          <a:ln w="9525" algn="ctr">
            <a:solidFill>
              <a:schemeClr val="tx1"/>
            </a:solidFill>
            <a:round/>
            <a:headEnd/>
            <a:tailEnd type="triangle" w="med" len="med"/>
          </a:ln>
        </p:spPr>
      </p:cxnSp>
      <p:cxnSp>
        <p:nvCxnSpPr>
          <p:cNvPr id="11282" name="Straight Arrow Connector 24"/>
          <p:cNvCxnSpPr>
            <a:cxnSpLocks noChangeShapeType="1"/>
          </p:cNvCxnSpPr>
          <p:nvPr/>
        </p:nvCxnSpPr>
        <p:spPr bwMode="auto">
          <a:xfrm flipV="1">
            <a:off x="4882753" y="3208735"/>
            <a:ext cx="804863" cy="357188"/>
          </a:xfrm>
          <a:prstGeom prst="straightConnector1">
            <a:avLst/>
          </a:prstGeom>
          <a:noFill/>
          <a:ln w="9525" algn="ctr">
            <a:solidFill>
              <a:schemeClr val="tx1"/>
            </a:solidFill>
            <a:round/>
            <a:headEnd/>
            <a:tailEnd type="triangle" w="med" len="med"/>
          </a:ln>
        </p:spPr>
      </p:cxnSp>
      <p:cxnSp>
        <p:nvCxnSpPr>
          <p:cNvPr id="11283" name="Straight Arrow Connector 26"/>
          <p:cNvCxnSpPr>
            <a:cxnSpLocks noChangeShapeType="1"/>
          </p:cNvCxnSpPr>
          <p:nvPr/>
        </p:nvCxnSpPr>
        <p:spPr bwMode="auto">
          <a:xfrm flipV="1">
            <a:off x="2343150" y="2238375"/>
            <a:ext cx="3414713" cy="1052513"/>
          </a:xfrm>
          <a:prstGeom prst="straightConnector1">
            <a:avLst/>
          </a:prstGeom>
          <a:noFill/>
          <a:ln w="9525" algn="ctr">
            <a:solidFill>
              <a:schemeClr val="tx1"/>
            </a:solidFill>
            <a:round/>
            <a:headEnd/>
            <a:tailEnd type="triangle" w="med" len="med"/>
          </a:ln>
        </p:spPr>
      </p:cxnSp>
      <p:cxnSp>
        <p:nvCxnSpPr>
          <p:cNvPr id="11284" name="Straight Arrow Connector 28"/>
          <p:cNvCxnSpPr>
            <a:cxnSpLocks noChangeShapeType="1"/>
          </p:cNvCxnSpPr>
          <p:nvPr/>
        </p:nvCxnSpPr>
        <p:spPr bwMode="auto">
          <a:xfrm flipV="1">
            <a:off x="2214562" y="3159919"/>
            <a:ext cx="3473054" cy="1044179"/>
          </a:xfrm>
          <a:prstGeom prst="straightConnector1">
            <a:avLst/>
          </a:prstGeom>
          <a:noFill/>
          <a:ln w="9525" algn="ctr">
            <a:solidFill>
              <a:schemeClr val="tx1"/>
            </a:solidFill>
            <a:round/>
            <a:headEnd/>
            <a:tailEnd type="triangle" w="med" len="med"/>
          </a:ln>
        </p:spPr>
      </p:cxnSp>
      <p:cxnSp>
        <p:nvCxnSpPr>
          <p:cNvPr id="11285" name="Straight Arrow Connector 30"/>
          <p:cNvCxnSpPr>
            <a:cxnSpLocks noChangeShapeType="1"/>
          </p:cNvCxnSpPr>
          <p:nvPr/>
        </p:nvCxnSpPr>
        <p:spPr bwMode="auto">
          <a:xfrm flipV="1">
            <a:off x="3886200" y="2320529"/>
            <a:ext cx="1871663" cy="2044303"/>
          </a:xfrm>
          <a:prstGeom prst="straightConnector1">
            <a:avLst/>
          </a:prstGeom>
          <a:noFill/>
          <a:ln w="9525" algn="ctr">
            <a:solidFill>
              <a:schemeClr val="tx1"/>
            </a:solidFill>
            <a:round/>
            <a:headEnd/>
            <a:tailEnd type="triangle" w="med" len="med"/>
          </a:ln>
        </p:spPr>
      </p:cxnSp>
      <p:pic>
        <p:nvPicPr>
          <p:cNvPr id="2" name="Google Shape;87;p17">
            <a:extLst>
              <a:ext uri="{FF2B5EF4-FFF2-40B4-BE49-F238E27FC236}">
                <a16:creationId xmlns:a16="http://schemas.microsoft.com/office/drawing/2014/main" id="{042E5FF3-8BF1-5809-E310-DC6DDFDD9229}"/>
              </a:ext>
            </a:extLst>
          </p:cNvPr>
          <p:cNvPicPr preferRelativeResize="0"/>
          <p:nvPr/>
        </p:nvPicPr>
        <p:blipFill rotWithShape="1">
          <a:blip r:embed="rId11">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16992979-45F4-2DD6-E50C-88DE9EB5C3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443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Content Placeholder 13"/>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72804" y="3099198"/>
            <a:ext cx="1269206" cy="1129903"/>
          </a:xfrm>
        </p:spPr>
      </p:pic>
      <p:sp>
        <p:nvSpPr>
          <p:cNvPr id="1229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500">
                <a:solidFill>
                  <a:schemeClr val="tx1"/>
                </a:solidFill>
                <a:latin typeface="Tahoma" panose="020B0604030504040204" pitchFamily="34" charset="0"/>
              </a:defRPr>
            </a:lvl1pPr>
            <a:lvl2pPr marL="557213" indent="-214313">
              <a:defRPr sz="1500">
                <a:solidFill>
                  <a:schemeClr val="tx1"/>
                </a:solidFill>
                <a:latin typeface="Tahoma" panose="020B0604030504040204" pitchFamily="34" charset="0"/>
              </a:defRPr>
            </a:lvl2pPr>
            <a:lvl3pPr marL="857250" indent="-171450">
              <a:defRPr sz="1500">
                <a:solidFill>
                  <a:schemeClr val="tx1"/>
                </a:solidFill>
                <a:latin typeface="Tahoma" panose="020B0604030504040204" pitchFamily="34" charset="0"/>
              </a:defRPr>
            </a:lvl3pPr>
            <a:lvl4pPr marL="1200150" indent="-171450">
              <a:defRPr sz="1500">
                <a:solidFill>
                  <a:schemeClr val="tx1"/>
                </a:solidFill>
                <a:latin typeface="Tahoma" panose="020B0604030504040204" pitchFamily="34" charset="0"/>
              </a:defRPr>
            </a:lvl4pPr>
            <a:lvl5pPr marL="1543050" indent="-171450">
              <a:defRPr sz="1500">
                <a:solidFill>
                  <a:schemeClr val="tx1"/>
                </a:solidFill>
                <a:latin typeface="Tahoma" panose="020B0604030504040204" pitchFamily="34" charset="0"/>
              </a:defRPr>
            </a:lvl5pPr>
            <a:lvl6pPr marL="1885950" indent="-171450" eaLnBrk="0" fontAlgn="base" hangingPunct="0">
              <a:spcBef>
                <a:spcPct val="0"/>
              </a:spcBef>
              <a:spcAft>
                <a:spcPct val="0"/>
              </a:spcAft>
              <a:defRPr sz="1500">
                <a:solidFill>
                  <a:schemeClr val="tx1"/>
                </a:solidFill>
                <a:latin typeface="Tahoma" panose="020B0604030504040204" pitchFamily="34" charset="0"/>
              </a:defRPr>
            </a:lvl6pPr>
            <a:lvl7pPr marL="2228850" indent="-171450" eaLnBrk="0" fontAlgn="base" hangingPunct="0">
              <a:spcBef>
                <a:spcPct val="0"/>
              </a:spcBef>
              <a:spcAft>
                <a:spcPct val="0"/>
              </a:spcAft>
              <a:defRPr sz="1500">
                <a:solidFill>
                  <a:schemeClr val="tx1"/>
                </a:solidFill>
                <a:latin typeface="Tahoma" panose="020B0604030504040204" pitchFamily="34" charset="0"/>
              </a:defRPr>
            </a:lvl7pPr>
            <a:lvl8pPr marL="2571750" indent="-171450" eaLnBrk="0" fontAlgn="base" hangingPunct="0">
              <a:spcBef>
                <a:spcPct val="0"/>
              </a:spcBef>
              <a:spcAft>
                <a:spcPct val="0"/>
              </a:spcAft>
              <a:defRPr sz="1500">
                <a:solidFill>
                  <a:schemeClr val="tx1"/>
                </a:solidFill>
                <a:latin typeface="Tahoma" panose="020B0604030504040204" pitchFamily="34" charset="0"/>
              </a:defRPr>
            </a:lvl8pPr>
            <a:lvl9pPr marL="2914650" indent="-171450" eaLnBrk="0" fontAlgn="base" hangingPunct="0">
              <a:spcBef>
                <a:spcPct val="0"/>
              </a:spcBef>
              <a:spcAft>
                <a:spcPct val="0"/>
              </a:spcAft>
              <a:defRPr sz="1500">
                <a:solidFill>
                  <a:schemeClr val="tx1"/>
                </a:solidFill>
                <a:latin typeface="Tahoma" panose="020B0604030504040204" pitchFamily="34" charset="0"/>
              </a:defRPr>
            </a:lvl9pPr>
          </a:lstStyle>
          <a:p>
            <a:fld id="{C281A1AE-BDA8-4CF4-BDE9-AAAB0A559605}" type="slidenum">
              <a:rPr lang="ar-SA" altLang="en-US" sz="1050">
                <a:latin typeface="Arial" panose="020B0604020202020204" pitchFamily="34" charset="0"/>
              </a:rPr>
              <a:pPr/>
              <a:t>38</a:t>
            </a:fld>
            <a:endParaRPr lang="en-US" altLang="en-US" sz="1050">
              <a:latin typeface="Arial" panose="020B0604020202020204" pitchFamily="34" charset="0"/>
            </a:endParaRPr>
          </a:p>
        </p:txBody>
      </p:sp>
      <p:pic>
        <p:nvPicPr>
          <p:cNvPr id="12292" name="Picture 2" descr="Image result for man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7" y="1214437"/>
            <a:ext cx="10144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Content Placeholder 12"/>
          <p:cNvPicPr>
            <a:picLocks noGrp="1"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2857500" y="2826544"/>
            <a:ext cx="967979" cy="798910"/>
          </a:xfrm>
          <a:noFill/>
        </p:spPr>
      </p:pic>
      <p:pic>
        <p:nvPicPr>
          <p:cNvPr id="12294" name="Picture 1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6150" y="1612106"/>
            <a:ext cx="1214438"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1587" y="2305050"/>
            <a:ext cx="1653779" cy="92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69231" y="4029076"/>
            <a:ext cx="1296591"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68142" y="616744"/>
            <a:ext cx="1296590" cy="129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2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13597" y="2826544"/>
            <a:ext cx="1017984" cy="101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775347" y="3701653"/>
            <a:ext cx="131802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0" name="TextBox 1"/>
          <p:cNvSpPr txBox="1">
            <a:spLocks noChangeArrowheads="1"/>
          </p:cNvSpPr>
          <p:nvPr/>
        </p:nvSpPr>
        <p:spPr bwMode="auto">
          <a:xfrm>
            <a:off x="5757862" y="2000251"/>
            <a:ext cx="1214438"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500"/>
              <a:t>Apple</a:t>
            </a:r>
          </a:p>
          <a:p>
            <a:endParaRPr lang="en-US" altLang="en-US" sz="1500"/>
          </a:p>
          <a:p>
            <a:r>
              <a:rPr lang="en-US" altLang="en-US" sz="1500"/>
              <a:t>Banana</a:t>
            </a:r>
          </a:p>
          <a:p>
            <a:endParaRPr lang="en-US" altLang="en-US" sz="1500"/>
          </a:p>
          <a:p>
            <a:r>
              <a:rPr lang="en-US" altLang="en-US" sz="1500"/>
              <a:t>Mango</a:t>
            </a:r>
          </a:p>
        </p:txBody>
      </p:sp>
      <p:cxnSp>
        <p:nvCxnSpPr>
          <p:cNvPr id="12301" name="Straight Arrow Connector 6"/>
          <p:cNvCxnSpPr>
            <a:cxnSpLocks noChangeShapeType="1"/>
            <a:stCxn id="12292" idx="3"/>
          </p:cNvCxnSpPr>
          <p:nvPr/>
        </p:nvCxnSpPr>
        <p:spPr bwMode="auto">
          <a:xfrm>
            <a:off x="2286000" y="1721644"/>
            <a:ext cx="3471863" cy="1377554"/>
          </a:xfrm>
          <a:prstGeom prst="straightConnector1">
            <a:avLst/>
          </a:prstGeom>
          <a:noFill/>
          <a:ln w="9525" algn="ctr">
            <a:solidFill>
              <a:schemeClr val="tx1"/>
            </a:solidFill>
            <a:round/>
            <a:headEnd/>
            <a:tailEnd type="triangle" w="med" len="med"/>
          </a:ln>
        </p:spPr>
      </p:cxnSp>
      <p:cxnSp>
        <p:nvCxnSpPr>
          <p:cNvPr id="12302" name="Straight Arrow Connector 8"/>
          <p:cNvCxnSpPr>
            <a:cxnSpLocks noChangeShapeType="1"/>
            <a:stCxn id="12297" idx="3"/>
          </p:cNvCxnSpPr>
          <p:nvPr/>
        </p:nvCxnSpPr>
        <p:spPr bwMode="auto">
          <a:xfrm>
            <a:off x="3564732" y="1265635"/>
            <a:ext cx="2264569" cy="1245394"/>
          </a:xfrm>
          <a:prstGeom prst="straightConnector1">
            <a:avLst/>
          </a:prstGeom>
          <a:noFill/>
          <a:ln w="9525" algn="ctr">
            <a:solidFill>
              <a:schemeClr val="tx1"/>
            </a:solidFill>
            <a:round/>
            <a:headEnd/>
            <a:tailEnd type="triangle" w="med" len="med"/>
          </a:ln>
        </p:spPr>
      </p:cxnSp>
      <p:cxnSp>
        <p:nvCxnSpPr>
          <p:cNvPr id="12303" name="Straight Arrow Connector 10"/>
          <p:cNvCxnSpPr>
            <a:cxnSpLocks noChangeShapeType="1"/>
            <a:stCxn id="12294" idx="3"/>
          </p:cNvCxnSpPr>
          <p:nvPr/>
        </p:nvCxnSpPr>
        <p:spPr bwMode="auto">
          <a:xfrm flipV="1">
            <a:off x="4700588" y="2191941"/>
            <a:ext cx="1057275" cy="27384"/>
          </a:xfrm>
          <a:prstGeom prst="straightConnector1">
            <a:avLst/>
          </a:prstGeom>
          <a:noFill/>
          <a:ln w="9525" algn="ctr">
            <a:solidFill>
              <a:schemeClr val="tx1"/>
            </a:solidFill>
            <a:round/>
            <a:headEnd/>
            <a:tailEnd type="triangle" w="med" len="med"/>
          </a:ln>
        </p:spPr>
      </p:cxnSp>
      <p:cxnSp>
        <p:nvCxnSpPr>
          <p:cNvPr id="12304" name="Straight Arrow Connector 15"/>
          <p:cNvCxnSpPr>
            <a:cxnSpLocks noChangeShapeType="1"/>
            <a:endCxn id="12300" idx="1"/>
          </p:cNvCxnSpPr>
          <p:nvPr/>
        </p:nvCxnSpPr>
        <p:spPr bwMode="auto">
          <a:xfrm>
            <a:off x="2846785" y="2620566"/>
            <a:ext cx="2911077" cy="2933"/>
          </a:xfrm>
          <a:prstGeom prst="straightConnector1">
            <a:avLst/>
          </a:prstGeom>
          <a:noFill/>
          <a:ln w="9525" algn="ctr">
            <a:solidFill>
              <a:schemeClr val="tx1"/>
            </a:solidFill>
            <a:round/>
            <a:headEnd/>
            <a:tailEnd type="triangle" w="med" len="med"/>
          </a:ln>
        </p:spPr>
      </p:cxnSp>
      <p:cxnSp>
        <p:nvCxnSpPr>
          <p:cNvPr id="12305" name="Straight Arrow Connector 21"/>
          <p:cNvCxnSpPr>
            <a:cxnSpLocks noChangeShapeType="1"/>
          </p:cNvCxnSpPr>
          <p:nvPr/>
        </p:nvCxnSpPr>
        <p:spPr bwMode="auto">
          <a:xfrm>
            <a:off x="3564732" y="3018235"/>
            <a:ext cx="2035969" cy="95250"/>
          </a:xfrm>
          <a:prstGeom prst="straightConnector1">
            <a:avLst/>
          </a:prstGeom>
          <a:noFill/>
          <a:ln w="9525" algn="ctr">
            <a:solidFill>
              <a:schemeClr val="tx1"/>
            </a:solidFill>
            <a:round/>
            <a:headEnd/>
            <a:tailEnd type="triangle" w="med" len="med"/>
          </a:ln>
        </p:spPr>
      </p:cxnSp>
      <p:cxnSp>
        <p:nvCxnSpPr>
          <p:cNvPr id="12306" name="Straight Arrow Connector 24"/>
          <p:cNvCxnSpPr>
            <a:cxnSpLocks noChangeShapeType="1"/>
          </p:cNvCxnSpPr>
          <p:nvPr/>
        </p:nvCxnSpPr>
        <p:spPr bwMode="auto">
          <a:xfrm flipV="1">
            <a:off x="4882753" y="3208735"/>
            <a:ext cx="804863" cy="357188"/>
          </a:xfrm>
          <a:prstGeom prst="straightConnector1">
            <a:avLst/>
          </a:prstGeom>
          <a:noFill/>
          <a:ln w="9525" algn="ctr">
            <a:solidFill>
              <a:schemeClr val="tx1"/>
            </a:solidFill>
            <a:round/>
            <a:headEnd/>
            <a:tailEnd type="triangle" w="med" len="med"/>
          </a:ln>
        </p:spPr>
      </p:cxnSp>
      <p:cxnSp>
        <p:nvCxnSpPr>
          <p:cNvPr id="12307" name="Straight Arrow Connector 26"/>
          <p:cNvCxnSpPr>
            <a:cxnSpLocks noChangeShapeType="1"/>
          </p:cNvCxnSpPr>
          <p:nvPr/>
        </p:nvCxnSpPr>
        <p:spPr bwMode="auto">
          <a:xfrm flipV="1">
            <a:off x="2343150" y="2238375"/>
            <a:ext cx="3414713" cy="1052513"/>
          </a:xfrm>
          <a:prstGeom prst="straightConnector1">
            <a:avLst/>
          </a:prstGeom>
          <a:noFill/>
          <a:ln w="9525" algn="ctr">
            <a:solidFill>
              <a:schemeClr val="tx1"/>
            </a:solidFill>
            <a:round/>
            <a:headEnd/>
            <a:tailEnd type="triangle" w="med" len="med"/>
          </a:ln>
        </p:spPr>
      </p:cxnSp>
      <p:cxnSp>
        <p:nvCxnSpPr>
          <p:cNvPr id="12308" name="Straight Arrow Connector 28"/>
          <p:cNvCxnSpPr>
            <a:cxnSpLocks noChangeShapeType="1"/>
          </p:cNvCxnSpPr>
          <p:nvPr/>
        </p:nvCxnSpPr>
        <p:spPr bwMode="auto">
          <a:xfrm flipV="1">
            <a:off x="2214562" y="3159919"/>
            <a:ext cx="3473054" cy="1044179"/>
          </a:xfrm>
          <a:prstGeom prst="straightConnector1">
            <a:avLst/>
          </a:prstGeom>
          <a:noFill/>
          <a:ln w="9525" algn="ctr">
            <a:solidFill>
              <a:schemeClr val="tx1"/>
            </a:solidFill>
            <a:round/>
            <a:headEnd/>
            <a:tailEnd type="triangle" w="med" len="med"/>
          </a:ln>
        </p:spPr>
      </p:cxnSp>
      <p:cxnSp>
        <p:nvCxnSpPr>
          <p:cNvPr id="12309" name="Straight Arrow Connector 30"/>
          <p:cNvCxnSpPr>
            <a:cxnSpLocks noChangeShapeType="1"/>
          </p:cNvCxnSpPr>
          <p:nvPr/>
        </p:nvCxnSpPr>
        <p:spPr bwMode="auto">
          <a:xfrm flipV="1">
            <a:off x="3886200" y="2320529"/>
            <a:ext cx="1871663" cy="2044303"/>
          </a:xfrm>
          <a:prstGeom prst="straightConnector1">
            <a:avLst/>
          </a:prstGeom>
          <a:noFill/>
          <a:ln w="9525" algn="ctr">
            <a:solidFill>
              <a:schemeClr val="tx1"/>
            </a:solidFill>
            <a:round/>
            <a:headEnd/>
            <a:tailEnd type="triangle" w="med" len="med"/>
          </a:ln>
        </p:spPr>
      </p:cxnSp>
      <p:sp>
        <p:nvSpPr>
          <p:cNvPr id="12310" name="TextBox 23"/>
          <p:cNvSpPr txBox="1">
            <a:spLocks noChangeArrowheads="1"/>
          </p:cNvSpPr>
          <p:nvPr/>
        </p:nvSpPr>
        <p:spPr bwMode="auto">
          <a:xfrm>
            <a:off x="2214562" y="457200"/>
            <a:ext cx="64152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500" b="1"/>
              <a:t>Fruit</a:t>
            </a:r>
          </a:p>
        </p:txBody>
      </p:sp>
      <p:sp>
        <p:nvSpPr>
          <p:cNvPr id="12311" name="TextBox 25"/>
          <p:cNvSpPr txBox="1">
            <a:spLocks noChangeArrowheads="1"/>
          </p:cNvSpPr>
          <p:nvPr/>
        </p:nvSpPr>
        <p:spPr bwMode="auto">
          <a:xfrm>
            <a:off x="5505450" y="1352550"/>
            <a:ext cx="14525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500" b="1"/>
              <a:t>Name of Fruit</a:t>
            </a:r>
          </a:p>
        </p:txBody>
      </p:sp>
      <p:sp>
        <p:nvSpPr>
          <p:cNvPr id="12312" name="TextBox 27"/>
          <p:cNvSpPr txBox="1">
            <a:spLocks noChangeArrowheads="1"/>
          </p:cNvSpPr>
          <p:nvPr/>
        </p:nvSpPr>
        <p:spPr bwMode="auto">
          <a:xfrm>
            <a:off x="5031582" y="4063604"/>
            <a:ext cx="285511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500"/>
              <a:t>f(Fruit)        Name of Fruit</a:t>
            </a:r>
          </a:p>
        </p:txBody>
      </p:sp>
      <p:cxnSp>
        <p:nvCxnSpPr>
          <p:cNvPr id="12313" name="Straight Arrow Connector 5"/>
          <p:cNvCxnSpPr>
            <a:cxnSpLocks noChangeShapeType="1"/>
          </p:cNvCxnSpPr>
          <p:nvPr/>
        </p:nvCxnSpPr>
        <p:spPr bwMode="auto">
          <a:xfrm flipV="1">
            <a:off x="5694760" y="4229100"/>
            <a:ext cx="463153" cy="1191"/>
          </a:xfrm>
          <a:prstGeom prst="straightConnector1">
            <a:avLst/>
          </a:prstGeom>
          <a:noFill/>
          <a:ln w="9525" algn="ctr">
            <a:solidFill>
              <a:schemeClr val="tx1"/>
            </a:solidFill>
            <a:round/>
            <a:headEnd/>
            <a:tailEnd type="triangle" w="med" len="med"/>
          </a:ln>
        </p:spPr>
      </p:cxnSp>
      <p:pic>
        <p:nvPicPr>
          <p:cNvPr id="2" name="Google Shape;87;p17">
            <a:extLst>
              <a:ext uri="{FF2B5EF4-FFF2-40B4-BE49-F238E27FC236}">
                <a16:creationId xmlns:a16="http://schemas.microsoft.com/office/drawing/2014/main" id="{C32FBF8B-A668-696B-D0B5-A415FA976F26}"/>
              </a:ext>
            </a:extLst>
          </p:cNvPr>
          <p:cNvPicPr preferRelativeResize="0"/>
          <p:nvPr/>
        </p:nvPicPr>
        <p:blipFill rotWithShape="1">
          <a:blip r:embed="rId11">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3C8EBCF1-E6DB-E725-FDCC-F5BDF1A4F0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12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FF0000"/>
                </a:solidFill>
                <a:latin typeface="+mn-lt"/>
              </a:rPr>
              <a:t>Classification</a:t>
            </a:r>
            <a:endParaRPr lang="en-US" b="1" dirty="0">
              <a:latin typeface="+mn-lt"/>
            </a:endParaRPr>
          </a:p>
        </p:txBody>
      </p:sp>
      <p:graphicFrame>
        <p:nvGraphicFramePr>
          <p:cNvPr id="6" name="Content Placeholder 5"/>
          <p:cNvGraphicFramePr>
            <a:graphicFrameLocks noGrp="1"/>
          </p:cNvGraphicFramePr>
          <p:nvPr>
            <p:ph idx="1"/>
          </p:nvPr>
        </p:nvGraphicFramePr>
        <p:xfrm>
          <a:off x="2464494" y="2470362"/>
          <a:ext cx="4436269" cy="2339340"/>
        </p:xfrm>
        <a:graphic>
          <a:graphicData uri="http://schemas.openxmlformats.org/drawingml/2006/table">
            <a:tbl>
              <a:tblPr firstRow="1" bandRow="1">
                <a:tableStyleId>{5940675A-B579-460E-94D1-54222C63F5DA}</a:tableStyleId>
              </a:tblPr>
              <a:tblGrid>
                <a:gridCol w="1478756">
                  <a:extLst>
                    <a:ext uri="{9D8B030D-6E8A-4147-A177-3AD203B41FA5}">
                      <a16:colId xmlns:a16="http://schemas.microsoft.com/office/drawing/2014/main" val="20000"/>
                    </a:ext>
                  </a:extLst>
                </a:gridCol>
                <a:gridCol w="1478756">
                  <a:extLst>
                    <a:ext uri="{9D8B030D-6E8A-4147-A177-3AD203B41FA5}">
                      <a16:colId xmlns:a16="http://schemas.microsoft.com/office/drawing/2014/main" val="20001"/>
                    </a:ext>
                  </a:extLst>
                </a:gridCol>
                <a:gridCol w="1478756">
                  <a:extLst>
                    <a:ext uri="{9D8B030D-6E8A-4147-A177-3AD203B41FA5}">
                      <a16:colId xmlns:a16="http://schemas.microsoft.com/office/drawing/2014/main" val="20002"/>
                    </a:ext>
                  </a:extLst>
                </a:gridCol>
              </a:tblGrid>
              <a:tr h="228600">
                <a:tc gridSpan="2">
                  <a:txBody>
                    <a:bodyPr/>
                    <a:lstStyle/>
                    <a:p>
                      <a:pPr algn="ctr"/>
                      <a:r>
                        <a:rPr lang="en-US" sz="1100" b="1" dirty="0"/>
                        <a:t>Feature Vector</a:t>
                      </a:r>
                    </a:p>
                  </a:txBody>
                  <a:tcPr marL="68580" marR="68580" marT="34290" marB="34290"/>
                </a:tc>
                <a:tc hMerge="1">
                  <a:txBody>
                    <a:bodyPr/>
                    <a:lstStyle/>
                    <a:p>
                      <a:endParaRPr lang="en-US" dirty="0"/>
                    </a:p>
                  </a:txBody>
                  <a:tcPr/>
                </a:tc>
                <a:tc rowSpan="2">
                  <a:txBody>
                    <a:bodyPr/>
                    <a:lstStyle/>
                    <a:p>
                      <a:r>
                        <a:rPr lang="en-US" sz="1100" b="1" dirty="0" err="1"/>
                        <a:t>Fruit_type</a:t>
                      </a:r>
                      <a:endParaRPr lang="en-US" sz="1100" b="1" dirty="0"/>
                    </a:p>
                  </a:txBody>
                  <a:tcPr marL="68580" marR="68580" marT="34290" marB="34290"/>
                </a:tc>
                <a:extLst>
                  <a:ext uri="{0D108BD9-81ED-4DB2-BD59-A6C34878D82A}">
                    <a16:rowId xmlns:a16="http://schemas.microsoft.com/office/drawing/2014/main" val="10000"/>
                  </a:ext>
                </a:extLst>
              </a:tr>
              <a:tr h="228600">
                <a:tc>
                  <a:txBody>
                    <a:bodyPr/>
                    <a:lstStyle/>
                    <a:p>
                      <a:r>
                        <a:rPr lang="en-US" sz="1100" b="1" dirty="0"/>
                        <a:t>Color</a:t>
                      </a:r>
                    </a:p>
                  </a:txBody>
                  <a:tcPr marL="68580" marR="68580" marT="34290" marB="34290"/>
                </a:tc>
                <a:tc>
                  <a:txBody>
                    <a:bodyPr/>
                    <a:lstStyle/>
                    <a:p>
                      <a:r>
                        <a:rPr lang="en-US" sz="1100" b="1" dirty="0"/>
                        <a:t>Shape</a:t>
                      </a:r>
                    </a:p>
                  </a:txBody>
                  <a:tcPr marL="68580" marR="68580" marT="34290" marB="34290"/>
                </a:tc>
                <a:tc vMerge="1">
                  <a:txBody>
                    <a:bodyPr/>
                    <a:lstStyle/>
                    <a:p>
                      <a:endParaRPr lang="en-US"/>
                    </a:p>
                  </a:txBody>
                  <a:tcPr/>
                </a:tc>
                <a:extLst>
                  <a:ext uri="{0D108BD9-81ED-4DB2-BD59-A6C34878D82A}">
                    <a16:rowId xmlns:a16="http://schemas.microsoft.com/office/drawing/2014/main" val="10001"/>
                  </a:ext>
                </a:extLst>
              </a:tr>
              <a:tr h="278130">
                <a:tc>
                  <a:txBody>
                    <a:bodyPr/>
                    <a:lstStyle/>
                    <a:p>
                      <a:r>
                        <a:rPr lang="en-US" sz="1100" dirty="0"/>
                        <a:t>Red</a:t>
                      </a:r>
                    </a:p>
                  </a:txBody>
                  <a:tcPr marL="68580" marR="68580" marT="34290" marB="34290"/>
                </a:tc>
                <a:tc>
                  <a:txBody>
                    <a:bodyPr/>
                    <a:lstStyle/>
                    <a:p>
                      <a:r>
                        <a:rPr lang="en-US" sz="1100" dirty="0"/>
                        <a:t>Elliptical</a:t>
                      </a:r>
                    </a:p>
                  </a:txBody>
                  <a:tcPr marL="68580" marR="68580" marT="34290" marB="34290"/>
                </a:tc>
                <a:tc>
                  <a:txBody>
                    <a:bodyPr/>
                    <a:lstStyle/>
                    <a:p>
                      <a:r>
                        <a:rPr lang="en-US" sz="1100" dirty="0"/>
                        <a:t>Apple</a:t>
                      </a:r>
                    </a:p>
                  </a:txBody>
                  <a:tcPr marL="68580" marR="68580" marT="34290" marB="34290"/>
                </a:tc>
                <a:extLst>
                  <a:ext uri="{0D108BD9-81ED-4DB2-BD59-A6C34878D82A}">
                    <a16:rowId xmlns:a16="http://schemas.microsoft.com/office/drawing/2014/main" val="10002"/>
                  </a:ext>
                </a:extLst>
              </a:tr>
              <a:tr h="278130">
                <a:tc>
                  <a:txBody>
                    <a:bodyPr/>
                    <a:lstStyle/>
                    <a:p>
                      <a:r>
                        <a:rPr lang="en-US" sz="1100" dirty="0"/>
                        <a:t>Yellow</a:t>
                      </a:r>
                    </a:p>
                  </a:txBody>
                  <a:tcPr marL="68580" marR="68580" marT="34290" marB="34290"/>
                </a:tc>
                <a:tc>
                  <a:txBody>
                    <a:bodyPr/>
                    <a:lstStyle/>
                    <a:p>
                      <a:r>
                        <a:rPr lang="en-US" sz="1100" dirty="0"/>
                        <a:t>Elongated</a:t>
                      </a:r>
                    </a:p>
                  </a:txBody>
                  <a:tcPr marL="68580" marR="68580" marT="34290" marB="34290"/>
                </a:tc>
                <a:tc>
                  <a:txBody>
                    <a:bodyPr/>
                    <a:lstStyle/>
                    <a:p>
                      <a:r>
                        <a:rPr lang="en-US" sz="1100" dirty="0"/>
                        <a:t>Banana</a:t>
                      </a:r>
                    </a:p>
                  </a:txBody>
                  <a:tcPr marL="68580" marR="68580" marT="34290" marB="34290"/>
                </a:tc>
                <a:extLst>
                  <a:ext uri="{0D108BD9-81ED-4DB2-BD59-A6C34878D82A}">
                    <a16:rowId xmlns:a16="http://schemas.microsoft.com/office/drawing/2014/main" val="10003"/>
                  </a:ext>
                </a:extLst>
              </a:tr>
              <a:tr h="228600">
                <a:tc>
                  <a:txBody>
                    <a:bodyPr/>
                    <a:lstStyle/>
                    <a:p>
                      <a:r>
                        <a:rPr lang="en-US" sz="1100" dirty="0"/>
                        <a:t>Yellow</a:t>
                      </a:r>
                    </a:p>
                  </a:txBody>
                  <a:tcPr marL="68580" marR="68580" marT="34290" marB="34290"/>
                </a:tc>
                <a:tc>
                  <a:txBody>
                    <a:bodyPr/>
                    <a:lstStyle/>
                    <a:p>
                      <a:r>
                        <a:rPr lang="en-US" sz="1100" dirty="0"/>
                        <a:t>Elliptical</a:t>
                      </a:r>
                    </a:p>
                  </a:txBody>
                  <a:tcPr marL="68580" marR="68580" marT="34290" marB="34290"/>
                </a:tc>
                <a:tc>
                  <a:txBody>
                    <a:bodyPr/>
                    <a:lstStyle/>
                    <a:p>
                      <a:r>
                        <a:rPr lang="en-US" sz="1100" dirty="0"/>
                        <a:t>Mango</a:t>
                      </a:r>
                    </a:p>
                  </a:txBody>
                  <a:tcPr marL="68580" marR="68580" marT="34290" marB="34290"/>
                </a:tc>
                <a:extLst>
                  <a:ext uri="{0D108BD9-81ED-4DB2-BD59-A6C34878D82A}">
                    <a16:rowId xmlns:a16="http://schemas.microsoft.com/office/drawing/2014/main" val="10004"/>
                  </a:ext>
                </a:extLst>
              </a:tr>
              <a:tr h="388620">
                <a:tc>
                  <a:txBody>
                    <a:bodyPr/>
                    <a:lstStyle/>
                    <a:p>
                      <a:r>
                        <a:rPr lang="en-US" sz="1100" dirty="0"/>
                        <a:t>Green</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Elliptical</a:t>
                      </a:r>
                    </a:p>
                    <a:p>
                      <a:endParaRPr lang="en-US" sz="1100" dirty="0"/>
                    </a:p>
                  </a:txBody>
                  <a:tcPr marL="68580" marR="68580" marT="34290" marB="34290"/>
                </a:tc>
                <a:tc>
                  <a:txBody>
                    <a:bodyPr/>
                    <a:lstStyle/>
                    <a:p>
                      <a:r>
                        <a:rPr lang="en-US" sz="1100" dirty="0"/>
                        <a:t>Mango</a:t>
                      </a:r>
                    </a:p>
                  </a:txBody>
                  <a:tcPr marL="68580" marR="68580" marT="34290" marB="34290"/>
                </a:tc>
                <a:extLst>
                  <a:ext uri="{0D108BD9-81ED-4DB2-BD59-A6C34878D82A}">
                    <a16:rowId xmlns:a16="http://schemas.microsoft.com/office/drawing/2014/main" val="10005"/>
                  </a:ext>
                </a:extLst>
              </a:tr>
              <a:tr h="388620">
                <a:tc>
                  <a:txBody>
                    <a:bodyPr/>
                    <a:lstStyle/>
                    <a:p>
                      <a:r>
                        <a:rPr lang="en-US" sz="1100" dirty="0"/>
                        <a:t>Green</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Elongated</a:t>
                      </a:r>
                    </a:p>
                    <a:p>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Banana</a:t>
                      </a:r>
                    </a:p>
                    <a:p>
                      <a:endParaRPr lang="en-US" sz="1100" dirty="0"/>
                    </a:p>
                  </a:txBody>
                  <a:tcPr marL="68580" marR="68580" marT="34290" marB="34290"/>
                </a:tc>
                <a:extLst>
                  <a:ext uri="{0D108BD9-81ED-4DB2-BD59-A6C34878D82A}">
                    <a16:rowId xmlns:a16="http://schemas.microsoft.com/office/drawing/2014/main" val="10006"/>
                  </a:ext>
                </a:extLst>
              </a:tr>
            </a:tbl>
          </a:graphicData>
        </a:graphic>
      </p:graphicFrame>
      <p:sp>
        <p:nvSpPr>
          <p:cNvPr id="4" name="Date Placeholder 3"/>
          <p:cNvSpPr>
            <a:spLocks noGrp="1"/>
          </p:cNvSpPr>
          <p:nvPr>
            <p:ph type="dt" sz="half" idx="10"/>
          </p:nvPr>
        </p:nvSpPr>
        <p:spPr/>
        <p:txBody>
          <a:bodyPr/>
          <a:lstStyle/>
          <a:p>
            <a:fld id="{4AFF1884-60C3-441C-BDB9-EB1118076936}" type="datetime1">
              <a:rPr lang="en-US" smtClean="0"/>
              <a:t>2/16/2023</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39</a:t>
            </a:fld>
            <a:endParaRPr lang="en-US" dirty="0"/>
          </a:p>
        </p:txBody>
      </p:sp>
      <p:sp>
        <p:nvSpPr>
          <p:cNvPr id="7" name="Rectangle 6"/>
          <p:cNvSpPr/>
          <p:nvPr/>
        </p:nvSpPr>
        <p:spPr>
          <a:xfrm>
            <a:off x="3382111" y="1592190"/>
            <a:ext cx="2893454" cy="253916"/>
          </a:xfrm>
          <a:prstGeom prst="rect">
            <a:avLst/>
          </a:prstGeom>
        </p:spPr>
        <p:txBody>
          <a:bodyPr wrap="square">
            <a:spAutoFit/>
          </a:bodyPr>
          <a:lstStyle/>
          <a:p>
            <a:r>
              <a:rPr lang="en-US" altLang="en-US" sz="1050" dirty="0"/>
              <a:t>f(</a:t>
            </a:r>
            <a:r>
              <a:rPr lang="en-US" altLang="en-US" sz="1050" b="1" dirty="0" err="1"/>
              <a:t>Feature_vec</a:t>
            </a:r>
            <a:r>
              <a:rPr lang="en-US" altLang="en-US" sz="1050" dirty="0"/>
              <a:t>)                    </a:t>
            </a:r>
            <a:r>
              <a:rPr lang="en-US" altLang="en-US" sz="1050" b="1" dirty="0" err="1"/>
              <a:t>Fruit_type</a:t>
            </a:r>
            <a:endParaRPr lang="en-US" altLang="en-US" sz="1050" b="1" dirty="0"/>
          </a:p>
        </p:txBody>
      </p:sp>
      <p:cxnSp>
        <p:nvCxnSpPr>
          <p:cNvPr id="13" name="Straight Arrow Connector 12"/>
          <p:cNvCxnSpPr/>
          <p:nvPr/>
        </p:nvCxnSpPr>
        <p:spPr>
          <a:xfrm>
            <a:off x="4562344" y="1738648"/>
            <a:ext cx="6181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Google Shape;87;p17">
            <a:extLst>
              <a:ext uri="{FF2B5EF4-FFF2-40B4-BE49-F238E27FC236}">
                <a16:creationId xmlns:a16="http://schemas.microsoft.com/office/drawing/2014/main" id="{1BED0F36-9CED-D22F-FA58-2566B128CF5F}"/>
              </a:ext>
            </a:extLst>
          </p:cNvPr>
          <p:cNvPicPr preferRelativeResize="0"/>
          <p:nvPr/>
        </p:nvPicPr>
        <p:blipFill rotWithShape="1">
          <a:blip r:embed="rId2">
            <a:alphaModFix/>
          </a:blip>
          <a:srcRect/>
          <a:stretch/>
        </p:blipFill>
        <p:spPr>
          <a:xfrm>
            <a:off x="6283227" y="4554456"/>
            <a:ext cx="1714500" cy="571500"/>
          </a:xfrm>
          <a:prstGeom prst="rect">
            <a:avLst/>
          </a:prstGeom>
          <a:noFill/>
          <a:ln>
            <a:noFill/>
          </a:ln>
        </p:spPr>
      </p:pic>
      <p:pic>
        <p:nvPicPr>
          <p:cNvPr id="8" name="Picture 2">
            <a:extLst>
              <a:ext uri="{FF2B5EF4-FFF2-40B4-BE49-F238E27FC236}">
                <a16:creationId xmlns:a16="http://schemas.microsoft.com/office/drawing/2014/main" id="{54A3CABD-5B0D-3C23-2962-A51890079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215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61804" y="310653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b="0" i="0" dirty="0">
                <a:solidFill>
                  <a:srgbClr val="091E42"/>
                </a:solidFill>
                <a:effectLst/>
                <a:latin typeface="freight-text-pro"/>
              </a:rPr>
              <a:t>SVMs need attributes in the </a:t>
            </a:r>
            <a:r>
              <a:rPr lang="en-US" b="1" i="0" dirty="0">
                <a:solidFill>
                  <a:srgbClr val="091E42"/>
                </a:solidFill>
                <a:effectLst/>
                <a:latin typeface="freight-text-pro"/>
              </a:rPr>
              <a:t>numeric form</a:t>
            </a:r>
            <a:r>
              <a:rPr lang="en-US" b="0" i="0" dirty="0">
                <a:solidFill>
                  <a:srgbClr val="091E42"/>
                </a:solidFill>
                <a:effectLst/>
                <a:latin typeface="freight-text-pro"/>
              </a:rPr>
              <a:t>.</a:t>
            </a:r>
          </a:p>
          <a:p>
            <a:pPr marL="0" lvl="0" indent="0" algn="l" rtl="0">
              <a:spcBef>
                <a:spcPts val="0"/>
              </a:spcBef>
              <a:spcAft>
                <a:spcPts val="1200"/>
              </a:spcAft>
              <a:buNone/>
            </a:pPr>
            <a:r>
              <a:rPr lang="en-US" dirty="0">
                <a:solidFill>
                  <a:srgbClr val="091E42"/>
                </a:solidFill>
                <a:latin typeface="freight-text-pro"/>
              </a:rPr>
              <a:t>See Dataset Spam.csv</a:t>
            </a:r>
          </a:p>
          <a:p>
            <a:pPr marL="0" lvl="0" indent="0" algn="l" rtl="0">
              <a:spcBef>
                <a:spcPts val="0"/>
              </a:spcBef>
              <a:spcAft>
                <a:spcPts val="1200"/>
              </a:spcAft>
              <a:buNone/>
            </a:pPr>
            <a:r>
              <a:rPr lang="en-US" b="0" i="0" dirty="0">
                <a:solidFill>
                  <a:srgbClr val="091E42"/>
                </a:solidFill>
                <a:effectLst/>
                <a:latin typeface="freight-text-pro"/>
              </a:rPr>
              <a:t>You can find the data dictionary of the email spam dataset from the UCI repository.</a:t>
            </a:r>
            <a:endParaRPr dirty="0"/>
          </a:p>
        </p:txBody>
      </p:sp>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gure-1: 2D- Hyperplane">
            <a:extLst>
              <a:ext uri="{FF2B5EF4-FFF2-40B4-BE49-F238E27FC236}">
                <a16:creationId xmlns:a16="http://schemas.microsoft.com/office/drawing/2014/main" id="{E24712FF-8FEB-9329-33F6-D7CB2FC6B7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2044" y="0"/>
            <a:ext cx="5221956" cy="29373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A91E5A-55D3-182B-45BE-B05D1A0024B5}"/>
              </a:ext>
            </a:extLst>
          </p:cNvPr>
          <p:cNvSpPr txBox="1"/>
          <p:nvPr/>
        </p:nvSpPr>
        <p:spPr>
          <a:xfrm>
            <a:off x="594986" y="1039659"/>
            <a:ext cx="3670126" cy="738664"/>
          </a:xfrm>
          <a:prstGeom prst="rect">
            <a:avLst/>
          </a:prstGeom>
          <a:noFill/>
        </p:spPr>
        <p:txBody>
          <a:bodyPr wrap="square" rtlCol="0">
            <a:spAutoFit/>
          </a:bodyPr>
          <a:lstStyle/>
          <a:p>
            <a:r>
              <a:rPr lang="en-US" dirty="0"/>
              <a:t>Concept of a Hyperplane in 2D:</a:t>
            </a:r>
          </a:p>
          <a:p>
            <a:r>
              <a:rPr lang="en-US" b="0" i="0" dirty="0">
                <a:solidFill>
                  <a:srgbClr val="091E42"/>
                </a:solidFill>
                <a:effectLst/>
                <a:latin typeface="freight-text-pro"/>
              </a:rPr>
              <a:t>A</a:t>
            </a:r>
            <a:r>
              <a:rPr lang="en-US" b="1" i="0" dirty="0">
                <a:solidFill>
                  <a:srgbClr val="091E42"/>
                </a:solidFill>
                <a:effectLst/>
                <a:latin typeface="freight-text-pro"/>
              </a:rPr>
              <a:t> line </a:t>
            </a:r>
            <a:r>
              <a:rPr lang="en-US" b="0" i="0" dirty="0">
                <a:solidFill>
                  <a:srgbClr val="091E42"/>
                </a:solidFill>
                <a:effectLst/>
                <a:latin typeface="freight-text-pro"/>
              </a:rPr>
              <a:t>that is used to classify one class from </a:t>
            </a:r>
          </a:p>
          <a:p>
            <a:r>
              <a:rPr lang="en-US" b="0" i="0" dirty="0">
                <a:solidFill>
                  <a:srgbClr val="091E42"/>
                </a:solidFill>
                <a:effectLst/>
                <a:latin typeface="freight-text-pro"/>
              </a:rPr>
              <a:t>another is also called a </a:t>
            </a:r>
            <a:r>
              <a:rPr lang="en-US" b="1" i="0" dirty="0">
                <a:solidFill>
                  <a:srgbClr val="091E42"/>
                </a:solidFill>
                <a:effectLst/>
                <a:latin typeface="freight-text-pro"/>
              </a:rPr>
              <a:t>hyperplane</a:t>
            </a:r>
            <a:r>
              <a:rPr lang="en-US" b="0" i="0" dirty="0">
                <a:solidFill>
                  <a:srgbClr val="091E42"/>
                </a:solidFill>
                <a:effectLst/>
                <a:latin typeface="freight-text-pro"/>
              </a:rPr>
              <a:t>.</a:t>
            </a: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5" name="Rectangle 3"/>
          <p:cNvSpPr>
            <a:spLocks noChangeArrowheads="1"/>
          </p:cNvSpPr>
          <p:nvPr/>
        </p:nvSpPr>
        <p:spPr bwMode="auto">
          <a:xfrm>
            <a:off x="1447800" y="114300"/>
            <a:ext cx="5829300" cy="685800"/>
          </a:xfrm>
          <a:prstGeom prst="rect">
            <a:avLst/>
          </a:prstGeom>
          <a:noFill/>
          <a:ln w="9525">
            <a:noFill/>
            <a:miter lim="800000"/>
            <a:headEnd/>
            <a:tailEnd/>
          </a:ln>
        </p:spPr>
        <p:txBody>
          <a:bodyPr anchor="b"/>
          <a:lstStyle/>
          <a:p>
            <a:pPr algn="ctr">
              <a:defRPr/>
            </a:pPr>
            <a:r>
              <a:rPr lang="en-US" sz="2100" dirty="0">
                <a:solidFill>
                  <a:srgbClr val="FF0000"/>
                </a:solidFill>
              </a:rPr>
              <a:t>    </a:t>
            </a:r>
            <a:r>
              <a:rPr lang="en-US" sz="3300" b="1" dirty="0">
                <a:solidFill>
                  <a:srgbClr val="FF0000"/>
                </a:solidFill>
              </a:rPr>
              <a:t>Classification</a:t>
            </a:r>
            <a:endParaRPr lang="cs-CZ" sz="3300" b="1" dirty="0">
              <a:solidFill>
                <a:srgbClr val="C00000"/>
              </a:solidFill>
              <a:latin typeface="+mj-lt"/>
            </a:endParaRPr>
          </a:p>
        </p:txBody>
      </p:sp>
      <p:graphicFrame>
        <p:nvGraphicFramePr>
          <p:cNvPr id="21507" name="Object 4"/>
          <p:cNvGraphicFramePr>
            <a:graphicFrameLocks noChangeAspect="1"/>
          </p:cNvGraphicFramePr>
          <p:nvPr/>
        </p:nvGraphicFramePr>
        <p:xfrm>
          <a:off x="1428750" y="1485900"/>
          <a:ext cx="1771650" cy="1428750"/>
        </p:xfrm>
        <a:graphic>
          <a:graphicData uri="http://schemas.openxmlformats.org/presentationml/2006/ole">
            <mc:AlternateContent xmlns:mc="http://schemas.openxmlformats.org/markup-compatibility/2006">
              <mc:Choice xmlns:v="urn:schemas-microsoft-com:vml" Requires="v">
                <p:oleObj name="Rastrový obraz" r:id="rId2" imgW="2066667" imgH="1666667" progId="Obraz programu Malování">
                  <p:embed/>
                </p:oleObj>
              </mc:Choice>
              <mc:Fallback>
                <p:oleObj name="Rastrový obraz" r:id="rId2" imgW="2066667" imgH="1666667" progId="Obraz programu Malování">
                  <p:embed/>
                  <p:pic>
                    <p:nvPicPr>
                      <p:cNvPr id="21507"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485900"/>
                        <a:ext cx="17716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8" name="Object 5"/>
          <p:cNvGraphicFramePr>
            <a:graphicFrameLocks noChangeAspect="1"/>
          </p:cNvGraphicFramePr>
          <p:nvPr/>
        </p:nvGraphicFramePr>
        <p:xfrm>
          <a:off x="3657600" y="1771650"/>
          <a:ext cx="826294" cy="731044"/>
        </p:xfrm>
        <a:graphic>
          <a:graphicData uri="http://schemas.openxmlformats.org/presentationml/2006/ole">
            <mc:AlternateContent xmlns:mc="http://schemas.openxmlformats.org/markup-compatibility/2006">
              <mc:Choice xmlns:v="urn:schemas-microsoft-com:vml" Requires="v">
                <p:oleObj name="Rovnice" r:id="rId4" imgW="545863" imgH="482391" progId="Equation.3">
                  <p:embed/>
                </p:oleObj>
              </mc:Choice>
              <mc:Fallback>
                <p:oleObj name="Rovnice" r:id="rId4" imgW="545863" imgH="482391" progId="Equation.3">
                  <p:embed/>
                  <p:pic>
                    <p:nvPicPr>
                      <p:cNvPr id="2150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771650"/>
                        <a:ext cx="826294" cy="731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9" name="Line 6"/>
          <p:cNvSpPr>
            <a:spLocks noChangeShapeType="1"/>
          </p:cNvSpPr>
          <p:nvPr/>
        </p:nvSpPr>
        <p:spPr bwMode="auto">
          <a:xfrm flipV="1">
            <a:off x="3371850" y="2343150"/>
            <a:ext cx="228600" cy="57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21510" name="Line 7"/>
          <p:cNvSpPr>
            <a:spLocks noChangeShapeType="1"/>
          </p:cNvSpPr>
          <p:nvPr/>
        </p:nvSpPr>
        <p:spPr bwMode="auto">
          <a:xfrm>
            <a:off x="2057400" y="1485900"/>
            <a:ext cx="16002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21511" name="Text Box 8"/>
          <p:cNvSpPr txBox="1">
            <a:spLocks noChangeArrowheads="1"/>
          </p:cNvSpPr>
          <p:nvPr/>
        </p:nvSpPr>
        <p:spPr bwMode="auto">
          <a:xfrm>
            <a:off x="1428750" y="1257300"/>
            <a:ext cx="6858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a:latin typeface="Times New Roman" panose="02020603050405020304" pitchFamily="18" charset="0"/>
              </a:rPr>
              <a:t>height</a:t>
            </a:r>
            <a:endParaRPr lang="cs-CZ" altLang="en-US" sz="1800">
              <a:latin typeface="Times New Roman" panose="02020603050405020304" pitchFamily="18" charset="0"/>
            </a:endParaRPr>
          </a:p>
        </p:txBody>
      </p:sp>
      <p:sp>
        <p:nvSpPr>
          <p:cNvPr id="21512" name="Text Box 9"/>
          <p:cNvSpPr txBox="1">
            <a:spLocks noChangeArrowheads="1"/>
          </p:cNvSpPr>
          <p:nvPr/>
        </p:nvSpPr>
        <p:spPr bwMode="auto">
          <a:xfrm>
            <a:off x="2743200" y="2286000"/>
            <a:ext cx="7429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a:latin typeface="Times New Roman" panose="02020603050405020304" pitchFamily="18" charset="0"/>
              </a:rPr>
              <a:t>weight</a:t>
            </a:r>
            <a:endParaRPr lang="cs-CZ" altLang="en-US" sz="1800">
              <a:latin typeface="Times New Roman" panose="02020603050405020304" pitchFamily="18" charset="0"/>
            </a:endParaRPr>
          </a:p>
        </p:txBody>
      </p:sp>
      <p:graphicFrame>
        <p:nvGraphicFramePr>
          <p:cNvPr id="21513" name="Object 10"/>
          <p:cNvGraphicFramePr>
            <a:graphicFrameLocks noChangeAspect="1"/>
          </p:cNvGraphicFramePr>
          <p:nvPr/>
        </p:nvGraphicFramePr>
        <p:xfrm>
          <a:off x="6343650" y="2114551"/>
          <a:ext cx="770335" cy="307181"/>
        </p:xfrm>
        <a:graphic>
          <a:graphicData uri="http://schemas.openxmlformats.org/presentationml/2006/ole">
            <mc:AlternateContent xmlns:mc="http://schemas.openxmlformats.org/markup-compatibility/2006">
              <mc:Choice xmlns:v="urn:schemas-microsoft-com:vml" Requires="v">
                <p:oleObj name="Rovnice" r:id="rId6" imgW="507780" imgH="203112" progId="Equation.3">
                  <p:embed/>
                </p:oleObj>
              </mc:Choice>
              <mc:Fallback>
                <p:oleObj name="Rovnice" r:id="rId6" imgW="507780" imgH="203112" progId="Equation.3">
                  <p:embed/>
                  <p:pic>
                    <p:nvPicPr>
                      <p:cNvPr id="21513"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3650" y="2114551"/>
                        <a:ext cx="770335" cy="307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4" name="Text Box 11"/>
          <p:cNvSpPr txBox="1">
            <a:spLocks noChangeArrowheads="1"/>
          </p:cNvSpPr>
          <p:nvPr/>
        </p:nvSpPr>
        <p:spPr bwMode="auto">
          <a:xfrm>
            <a:off x="4229100" y="2628900"/>
            <a:ext cx="16002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u="sng">
                <a:solidFill>
                  <a:srgbClr val="FF0000"/>
                </a:solidFill>
                <a:latin typeface="Times New Roman" panose="02020603050405020304" pitchFamily="18" charset="0"/>
              </a:rPr>
              <a:t>Training examples</a:t>
            </a:r>
            <a:r>
              <a:rPr lang="cs-CZ" altLang="en-US" sz="1800">
                <a:latin typeface="Times New Roman" panose="02020603050405020304" pitchFamily="18" charset="0"/>
              </a:rPr>
              <a:t>  </a:t>
            </a:r>
          </a:p>
        </p:txBody>
      </p:sp>
      <p:graphicFrame>
        <p:nvGraphicFramePr>
          <p:cNvPr id="21515" name="Object 12"/>
          <p:cNvGraphicFramePr>
            <a:graphicFrameLocks noChangeAspect="1"/>
          </p:cNvGraphicFramePr>
          <p:nvPr/>
        </p:nvGraphicFramePr>
        <p:xfrm>
          <a:off x="5886450" y="2571751"/>
          <a:ext cx="1868091" cy="335756"/>
        </p:xfrm>
        <a:graphic>
          <a:graphicData uri="http://schemas.openxmlformats.org/presentationml/2006/ole">
            <mc:AlternateContent xmlns:mc="http://schemas.openxmlformats.org/markup-compatibility/2006">
              <mc:Choice xmlns:v="urn:schemas-microsoft-com:vml" Requires="v">
                <p:oleObj name="Rovnice" r:id="rId8" imgW="1270000" imgH="228600" progId="Equation.3">
                  <p:embed/>
                </p:oleObj>
              </mc:Choice>
              <mc:Fallback>
                <p:oleObj name="Rovnice" r:id="rId8" imgW="1270000" imgH="228600" progId="Equation.3">
                  <p:embed/>
                  <p:pic>
                    <p:nvPicPr>
                      <p:cNvPr id="21515"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6450" y="2571751"/>
                        <a:ext cx="1868091"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6" name="Object 13"/>
          <p:cNvGraphicFramePr>
            <a:graphicFrameLocks noChangeAspect="1"/>
          </p:cNvGraphicFramePr>
          <p:nvPr/>
        </p:nvGraphicFramePr>
        <p:xfrm>
          <a:off x="6858000" y="4816078"/>
          <a:ext cx="228600" cy="327422"/>
        </p:xfrm>
        <a:graphic>
          <a:graphicData uri="http://schemas.openxmlformats.org/presentationml/2006/ole">
            <mc:AlternateContent xmlns:mc="http://schemas.openxmlformats.org/markup-compatibility/2006">
              <mc:Choice xmlns:v="urn:schemas-microsoft-com:vml" Requires="v">
                <p:oleObj name="Rovnice" r:id="rId10" imgW="152268" imgH="215713" progId="Equation.3">
                  <p:embed/>
                </p:oleObj>
              </mc:Choice>
              <mc:Fallback>
                <p:oleObj name="Rovnice" r:id="rId10" imgW="152268" imgH="215713" progId="Equation.3">
                  <p:embed/>
                  <p:pic>
                    <p:nvPicPr>
                      <p:cNvPr id="21516"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0" y="4816078"/>
                        <a:ext cx="228600" cy="327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7" name="Object 14"/>
          <p:cNvGraphicFramePr>
            <a:graphicFrameLocks noChangeAspect="1"/>
          </p:cNvGraphicFramePr>
          <p:nvPr/>
        </p:nvGraphicFramePr>
        <p:xfrm>
          <a:off x="4743450" y="3143251"/>
          <a:ext cx="247650" cy="327422"/>
        </p:xfrm>
        <a:graphic>
          <a:graphicData uri="http://schemas.openxmlformats.org/presentationml/2006/ole">
            <mc:AlternateContent xmlns:mc="http://schemas.openxmlformats.org/markup-compatibility/2006">
              <mc:Choice xmlns:v="urn:schemas-microsoft-com:vml" Requires="v">
                <p:oleObj name="Rovnice" r:id="rId12" imgW="164885" imgH="215619" progId="Equation.3">
                  <p:embed/>
                </p:oleObj>
              </mc:Choice>
              <mc:Fallback>
                <p:oleObj name="Rovnice" r:id="rId12" imgW="164885" imgH="215619" progId="Equation.3">
                  <p:embed/>
                  <p:pic>
                    <p:nvPicPr>
                      <p:cNvPr id="21517"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43450" y="3143251"/>
                        <a:ext cx="247650" cy="327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8" name="Text Box 15"/>
          <p:cNvSpPr txBox="1">
            <a:spLocks noChangeArrowheads="1"/>
          </p:cNvSpPr>
          <p:nvPr/>
        </p:nvSpPr>
        <p:spPr bwMode="auto">
          <a:xfrm>
            <a:off x="2388394" y="431720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800">
              <a:latin typeface="Times New Roman" panose="02020603050405020304" pitchFamily="18" charset="0"/>
            </a:endParaRPr>
          </a:p>
        </p:txBody>
      </p:sp>
      <p:graphicFrame>
        <p:nvGraphicFramePr>
          <p:cNvPr id="21519" name="Object 16"/>
          <p:cNvGraphicFramePr>
            <a:graphicFrameLocks noChangeAspect="1"/>
          </p:cNvGraphicFramePr>
          <p:nvPr/>
        </p:nvGraphicFramePr>
        <p:xfrm>
          <a:off x="5886450" y="4343400"/>
          <a:ext cx="571500" cy="304800"/>
        </p:xfrm>
        <a:graphic>
          <a:graphicData uri="http://schemas.openxmlformats.org/presentationml/2006/ole">
            <mc:AlternateContent xmlns:mc="http://schemas.openxmlformats.org/markup-compatibility/2006">
              <mc:Choice xmlns:v="urn:schemas-microsoft-com:vml" Requires="v">
                <p:oleObj name="Rovnice" r:id="rId14" imgW="276352" imgH="104567" progId="Equation.3">
                  <p:embed/>
                </p:oleObj>
              </mc:Choice>
              <mc:Fallback>
                <p:oleObj name="Rovnice" r:id="rId14" imgW="276352" imgH="104567" progId="Equation.3">
                  <p:embed/>
                  <p:pic>
                    <p:nvPicPr>
                      <p:cNvPr id="21519"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86450" y="4343400"/>
                        <a:ext cx="571500" cy="3048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20" name="Slide Number Placeholder 2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791DC5C6-BD3B-480A-BD3F-70C5A65DB631}" type="slidenum">
              <a:rPr lang="ar-SA" altLang="en-US" sz="1050">
                <a:latin typeface="Arial" panose="020B0604020202020204" pitchFamily="34" charset="0"/>
              </a:rPr>
              <a:pPr>
                <a:spcBef>
                  <a:spcPct val="0"/>
                </a:spcBef>
                <a:buFontTx/>
                <a:buNone/>
              </a:pPr>
              <a:t>40</a:t>
            </a:fld>
            <a:endParaRPr lang="en-US" altLang="en-US" sz="1050">
              <a:latin typeface="Arial" panose="020B0604020202020204" pitchFamily="34" charset="0"/>
            </a:endParaRPr>
          </a:p>
        </p:txBody>
      </p:sp>
      <p:graphicFrame>
        <p:nvGraphicFramePr>
          <p:cNvPr id="21521" name="Object 2"/>
          <p:cNvGraphicFramePr>
            <a:graphicFrameLocks noChangeAspect="1"/>
          </p:cNvGraphicFramePr>
          <p:nvPr/>
        </p:nvGraphicFramePr>
        <p:xfrm>
          <a:off x="5226844" y="3062288"/>
          <a:ext cx="2050256" cy="1857375"/>
        </p:xfrm>
        <a:graphic>
          <a:graphicData uri="http://schemas.openxmlformats.org/presentationml/2006/ole">
            <mc:AlternateContent xmlns:mc="http://schemas.openxmlformats.org/markup-compatibility/2006">
              <mc:Choice xmlns:v="urn:schemas-microsoft-com:vml" Requires="v">
                <p:oleObj name="Bitmap Image" r:id="rId16" imgW="0" imgH="0" progId="Paint.Picture">
                  <p:embed/>
                </p:oleObj>
              </mc:Choice>
              <mc:Fallback>
                <p:oleObj name="Bitmap Image" r:id="rId16" imgW="0" imgH="0" progId="Paint.Picture">
                  <p:embed/>
                  <p:pic>
                    <p:nvPicPr>
                      <p:cNvPr id="21521"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6844" y="3062288"/>
                        <a:ext cx="2050256"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22" name="Object 17"/>
          <p:cNvGraphicFramePr>
            <a:graphicFrameLocks noChangeAspect="1"/>
          </p:cNvGraphicFramePr>
          <p:nvPr/>
        </p:nvGraphicFramePr>
        <p:xfrm>
          <a:off x="6648450" y="3128963"/>
          <a:ext cx="628650" cy="304800"/>
        </p:xfrm>
        <a:graphic>
          <a:graphicData uri="http://schemas.openxmlformats.org/presentationml/2006/ole">
            <mc:AlternateContent xmlns:mc="http://schemas.openxmlformats.org/markup-compatibility/2006">
              <mc:Choice xmlns:v="urn:schemas-microsoft-com:vml" Requires="v">
                <p:oleObj name="Rovnice" r:id="rId18" imgW="314283" imgH="104567" progId="Equation.3">
                  <p:embed/>
                </p:oleObj>
              </mc:Choice>
              <mc:Fallback>
                <p:oleObj name="Rovnice" r:id="rId18" imgW="314283" imgH="104567" progId="Equation.3">
                  <p:embed/>
                  <p:pic>
                    <p:nvPicPr>
                      <p:cNvPr id="21522"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48450" y="3128963"/>
                        <a:ext cx="628650" cy="3048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3" name="Object 20"/>
          <p:cNvGraphicFramePr>
            <a:graphicFrameLocks noChangeAspect="1"/>
          </p:cNvGraphicFramePr>
          <p:nvPr/>
        </p:nvGraphicFramePr>
        <p:xfrm>
          <a:off x="6397228" y="4423172"/>
          <a:ext cx="517922" cy="284559"/>
        </p:xfrm>
        <a:graphic>
          <a:graphicData uri="http://schemas.openxmlformats.org/presentationml/2006/ole">
            <mc:AlternateContent xmlns:mc="http://schemas.openxmlformats.org/markup-compatibility/2006">
              <mc:Choice xmlns:v="urn:schemas-microsoft-com:vml" Requires="v">
                <p:oleObj name="Equation" r:id="rId20" imgW="380880" imgH="203040" progId="Equation.3">
                  <p:embed/>
                </p:oleObj>
              </mc:Choice>
              <mc:Fallback>
                <p:oleObj name="Equation" r:id="rId20" imgW="380880" imgH="203040" progId="Equation.3">
                  <p:embed/>
                  <p:pic>
                    <p:nvPicPr>
                      <p:cNvPr id="21523"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97228" y="4423172"/>
                        <a:ext cx="517922"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Google Shape;87;p17">
            <a:extLst>
              <a:ext uri="{FF2B5EF4-FFF2-40B4-BE49-F238E27FC236}">
                <a16:creationId xmlns:a16="http://schemas.microsoft.com/office/drawing/2014/main" id="{8EDE3D67-13C2-888C-E2B0-D222FC710F90}"/>
              </a:ext>
            </a:extLst>
          </p:cNvPr>
          <p:cNvPicPr preferRelativeResize="0"/>
          <p:nvPr/>
        </p:nvPicPr>
        <p:blipFill rotWithShape="1">
          <a:blip r:embed="rId22">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927AA7E2-ECA9-F185-0C38-C819A3FE906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53350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5" name="Rectangle 3"/>
          <p:cNvSpPr>
            <a:spLocks noChangeArrowheads="1"/>
          </p:cNvSpPr>
          <p:nvPr/>
        </p:nvSpPr>
        <p:spPr bwMode="auto">
          <a:xfrm>
            <a:off x="1447800" y="114301"/>
            <a:ext cx="5829300" cy="1058465"/>
          </a:xfrm>
          <a:prstGeom prst="rect">
            <a:avLst/>
          </a:prstGeom>
          <a:noFill/>
          <a:ln w="9525">
            <a:noFill/>
            <a:miter lim="800000"/>
            <a:headEnd/>
            <a:tailEnd/>
          </a:ln>
        </p:spPr>
        <p:txBody>
          <a:bodyPr anchor="b"/>
          <a:lstStyle/>
          <a:p>
            <a:pPr algn="ctr">
              <a:defRPr/>
            </a:pPr>
            <a:r>
              <a:rPr lang="en-US" sz="2100" dirty="0">
                <a:solidFill>
                  <a:srgbClr val="FF0000"/>
                </a:solidFill>
              </a:rPr>
              <a:t>      </a:t>
            </a:r>
          </a:p>
          <a:p>
            <a:pPr algn="ctr">
              <a:defRPr/>
            </a:pPr>
            <a:endParaRPr lang="en-US" sz="2100" b="1" dirty="0">
              <a:solidFill>
                <a:srgbClr val="FF0000"/>
              </a:solidFill>
            </a:endParaRPr>
          </a:p>
          <a:p>
            <a:pPr algn="ctr">
              <a:defRPr/>
            </a:pPr>
            <a:r>
              <a:rPr lang="en-US" sz="3300" b="1" dirty="0">
                <a:solidFill>
                  <a:srgbClr val="FF0000"/>
                </a:solidFill>
              </a:rPr>
              <a:t>Classification</a:t>
            </a:r>
            <a:endParaRPr lang="cs-CZ" sz="3300" b="1" dirty="0">
              <a:solidFill>
                <a:srgbClr val="FF0000"/>
              </a:solidFill>
            </a:endParaRPr>
          </a:p>
          <a:p>
            <a:pPr algn="ctr" eaLnBrk="1" hangingPunct="1">
              <a:defRPr/>
            </a:pPr>
            <a:endParaRPr lang="cs-CZ" sz="3300" b="1" dirty="0">
              <a:solidFill>
                <a:srgbClr val="C00000"/>
              </a:solidFill>
              <a:latin typeface="+mj-lt"/>
            </a:endParaRPr>
          </a:p>
        </p:txBody>
      </p:sp>
      <p:graphicFrame>
        <p:nvGraphicFramePr>
          <p:cNvPr id="22531" name="Object 4"/>
          <p:cNvGraphicFramePr>
            <a:graphicFrameLocks noChangeAspect="1"/>
          </p:cNvGraphicFramePr>
          <p:nvPr/>
        </p:nvGraphicFramePr>
        <p:xfrm>
          <a:off x="1428750" y="1485900"/>
          <a:ext cx="1771650" cy="1428750"/>
        </p:xfrm>
        <a:graphic>
          <a:graphicData uri="http://schemas.openxmlformats.org/presentationml/2006/ole">
            <mc:AlternateContent xmlns:mc="http://schemas.openxmlformats.org/markup-compatibility/2006">
              <mc:Choice xmlns:v="urn:schemas-microsoft-com:vml" Requires="v">
                <p:oleObj name="Rastrový obraz" r:id="rId2" imgW="2066667" imgH="1666667" progId="Obraz programu Malování">
                  <p:embed/>
                </p:oleObj>
              </mc:Choice>
              <mc:Fallback>
                <p:oleObj name="Rastrový obraz" r:id="rId2" imgW="2066667" imgH="1666667" progId="Obraz programu Malování">
                  <p:embed/>
                  <p:pic>
                    <p:nvPicPr>
                      <p:cNvPr id="22531"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485900"/>
                        <a:ext cx="17716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2" name="Object 5"/>
          <p:cNvGraphicFramePr>
            <a:graphicFrameLocks noChangeAspect="1"/>
          </p:cNvGraphicFramePr>
          <p:nvPr/>
        </p:nvGraphicFramePr>
        <p:xfrm>
          <a:off x="3657600" y="1771650"/>
          <a:ext cx="826294" cy="731044"/>
        </p:xfrm>
        <a:graphic>
          <a:graphicData uri="http://schemas.openxmlformats.org/presentationml/2006/ole">
            <mc:AlternateContent xmlns:mc="http://schemas.openxmlformats.org/markup-compatibility/2006">
              <mc:Choice xmlns:v="urn:schemas-microsoft-com:vml" Requires="v">
                <p:oleObj name="Rovnice" r:id="rId4" imgW="545863" imgH="482391" progId="Equation.3">
                  <p:embed/>
                </p:oleObj>
              </mc:Choice>
              <mc:Fallback>
                <p:oleObj name="Rovnice" r:id="rId4" imgW="545863" imgH="482391" progId="Equation.3">
                  <p:embed/>
                  <p:pic>
                    <p:nvPicPr>
                      <p:cNvPr id="2253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771650"/>
                        <a:ext cx="826294" cy="731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3" name="Line 6"/>
          <p:cNvSpPr>
            <a:spLocks noChangeShapeType="1"/>
          </p:cNvSpPr>
          <p:nvPr/>
        </p:nvSpPr>
        <p:spPr bwMode="auto">
          <a:xfrm flipV="1">
            <a:off x="3371850" y="2343150"/>
            <a:ext cx="228600" cy="57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22534" name="Line 7"/>
          <p:cNvSpPr>
            <a:spLocks noChangeShapeType="1"/>
          </p:cNvSpPr>
          <p:nvPr/>
        </p:nvSpPr>
        <p:spPr bwMode="auto">
          <a:xfrm>
            <a:off x="2057400" y="1485900"/>
            <a:ext cx="16002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22535" name="Text Box 8"/>
          <p:cNvSpPr txBox="1">
            <a:spLocks noChangeArrowheads="1"/>
          </p:cNvSpPr>
          <p:nvPr/>
        </p:nvSpPr>
        <p:spPr bwMode="auto">
          <a:xfrm>
            <a:off x="1428750" y="1257300"/>
            <a:ext cx="6858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a:latin typeface="Times New Roman" panose="02020603050405020304" pitchFamily="18" charset="0"/>
              </a:rPr>
              <a:t>height</a:t>
            </a:r>
            <a:endParaRPr lang="cs-CZ" altLang="en-US" sz="1800">
              <a:latin typeface="Times New Roman" panose="02020603050405020304" pitchFamily="18" charset="0"/>
            </a:endParaRPr>
          </a:p>
        </p:txBody>
      </p:sp>
      <p:sp>
        <p:nvSpPr>
          <p:cNvPr id="22536" name="Text Box 9"/>
          <p:cNvSpPr txBox="1">
            <a:spLocks noChangeArrowheads="1"/>
          </p:cNvSpPr>
          <p:nvPr/>
        </p:nvSpPr>
        <p:spPr bwMode="auto">
          <a:xfrm>
            <a:off x="2743200" y="2286000"/>
            <a:ext cx="7429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a:latin typeface="Times New Roman" panose="02020603050405020304" pitchFamily="18" charset="0"/>
              </a:rPr>
              <a:t>weight</a:t>
            </a:r>
            <a:endParaRPr lang="cs-CZ" altLang="en-US" sz="1800">
              <a:latin typeface="Times New Roman" panose="02020603050405020304" pitchFamily="18" charset="0"/>
            </a:endParaRPr>
          </a:p>
        </p:txBody>
      </p:sp>
      <p:graphicFrame>
        <p:nvGraphicFramePr>
          <p:cNvPr id="22537" name="Object 10"/>
          <p:cNvGraphicFramePr>
            <a:graphicFrameLocks noChangeAspect="1"/>
          </p:cNvGraphicFramePr>
          <p:nvPr/>
        </p:nvGraphicFramePr>
        <p:xfrm>
          <a:off x="6343650" y="2114551"/>
          <a:ext cx="770335" cy="307181"/>
        </p:xfrm>
        <a:graphic>
          <a:graphicData uri="http://schemas.openxmlformats.org/presentationml/2006/ole">
            <mc:AlternateContent xmlns:mc="http://schemas.openxmlformats.org/markup-compatibility/2006">
              <mc:Choice xmlns:v="urn:schemas-microsoft-com:vml" Requires="v">
                <p:oleObj name="Rovnice" r:id="rId6" imgW="507780" imgH="203112" progId="Equation.3">
                  <p:embed/>
                </p:oleObj>
              </mc:Choice>
              <mc:Fallback>
                <p:oleObj name="Rovnice" r:id="rId6" imgW="507780" imgH="203112" progId="Equation.3">
                  <p:embed/>
                  <p:pic>
                    <p:nvPicPr>
                      <p:cNvPr id="22537"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3650" y="2114551"/>
                        <a:ext cx="770335" cy="307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8" name="Text Box 11"/>
          <p:cNvSpPr txBox="1">
            <a:spLocks noChangeArrowheads="1"/>
          </p:cNvSpPr>
          <p:nvPr/>
        </p:nvSpPr>
        <p:spPr bwMode="auto">
          <a:xfrm>
            <a:off x="4229100" y="2628900"/>
            <a:ext cx="16002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u="sng">
                <a:solidFill>
                  <a:srgbClr val="FF0000"/>
                </a:solidFill>
                <a:latin typeface="Times New Roman" panose="02020603050405020304" pitchFamily="18" charset="0"/>
              </a:rPr>
              <a:t>Training examples</a:t>
            </a:r>
            <a:r>
              <a:rPr lang="cs-CZ" altLang="en-US" sz="1800">
                <a:latin typeface="Times New Roman" panose="02020603050405020304" pitchFamily="18" charset="0"/>
              </a:rPr>
              <a:t>  </a:t>
            </a:r>
          </a:p>
        </p:txBody>
      </p:sp>
      <p:graphicFrame>
        <p:nvGraphicFramePr>
          <p:cNvPr id="22539" name="Object 12"/>
          <p:cNvGraphicFramePr>
            <a:graphicFrameLocks noChangeAspect="1"/>
          </p:cNvGraphicFramePr>
          <p:nvPr/>
        </p:nvGraphicFramePr>
        <p:xfrm>
          <a:off x="5886450" y="2571751"/>
          <a:ext cx="1868091" cy="335756"/>
        </p:xfrm>
        <a:graphic>
          <a:graphicData uri="http://schemas.openxmlformats.org/presentationml/2006/ole">
            <mc:AlternateContent xmlns:mc="http://schemas.openxmlformats.org/markup-compatibility/2006">
              <mc:Choice xmlns:v="urn:schemas-microsoft-com:vml" Requires="v">
                <p:oleObj name="Rovnice" r:id="rId8" imgW="1270000" imgH="228600" progId="Equation.3">
                  <p:embed/>
                </p:oleObj>
              </mc:Choice>
              <mc:Fallback>
                <p:oleObj name="Rovnice" r:id="rId8" imgW="1270000" imgH="228600" progId="Equation.3">
                  <p:embed/>
                  <p:pic>
                    <p:nvPicPr>
                      <p:cNvPr id="22539"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6450" y="2571751"/>
                        <a:ext cx="1868091"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0" name="Object 13"/>
          <p:cNvGraphicFramePr>
            <a:graphicFrameLocks noChangeAspect="1"/>
          </p:cNvGraphicFramePr>
          <p:nvPr/>
        </p:nvGraphicFramePr>
        <p:xfrm>
          <a:off x="6858000" y="4816078"/>
          <a:ext cx="228600" cy="327422"/>
        </p:xfrm>
        <a:graphic>
          <a:graphicData uri="http://schemas.openxmlformats.org/presentationml/2006/ole">
            <mc:AlternateContent xmlns:mc="http://schemas.openxmlformats.org/markup-compatibility/2006">
              <mc:Choice xmlns:v="urn:schemas-microsoft-com:vml" Requires="v">
                <p:oleObj name="Rovnice" r:id="rId10" imgW="152268" imgH="215713" progId="Equation.3">
                  <p:embed/>
                </p:oleObj>
              </mc:Choice>
              <mc:Fallback>
                <p:oleObj name="Rovnice" r:id="rId10" imgW="152268" imgH="215713" progId="Equation.3">
                  <p:embed/>
                  <p:pic>
                    <p:nvPicPr>
                      <p:cNvPr id="2254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0" y="4816078"/>
                        <a:ext cx="228600" cy="327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1" name="Object 14"/>
          <p:cNvGraphicFramePr>
            <a:graphicFrameLocks noChangeAspect="1"/>
          </p:cNvGraphicFramePr>
          <p:nvPr/>
        </p:nvGraphicFramePr>
        <p:xfrm>
          <a:off x="4743450" y="3143251"/>
          <a:ext cx="247650" cy="327422"/>
        </p:xfrm>
        <a:graphic>
          <a:graphicData uri="http://schemas.openxmlformats.org/presentationml/2006/ole">
            <mc:AlternateContent xmlns:mc="http://schemas.openxmlformats.org/markup-compatibility/2006">
              <mc:Choice xmlns:v="urn:schemas-microsoft-com:vml" Requires="v">
                <p:oleObj name="Rovnice" r:id="rId12" imgW="164885" imgH="215619" progId="Equation.3">
                  <p:embed/>
                </p:oleObj>
              </mc:Choice>
              <mc:Fallback>
                <p:oleObj name="Rovnice" r:id="rId12" imgW="164885" imgH="215619" progId="Equation.3">
                  <p:embed/>
                  <p:pic>
                    <p:nvPicPr>
                      <p:cNvPr id="22541"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43450" y="3143251"/>
                        <a:ext cx="247650" cy="327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42" name="Text Box 15"/>
          <p:cNvSpPr txBox="1">
            <a:spLocks noChangeArrowheads="1"/>
          </p:cNvSpPr>
          <p:nvPr/>
        </p:nvSpPr>
        <p:spPr bwMode="auto">
          <a:xfrm>
            <a:off x="2388394" y="431720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800">
              <a:latin typeface="Times New Roman" panose="02020603050405020304" pitchFamily="18" charset="0"/>
            </a:endParaRPr>
          </a:p>
        </p:txBody>
      </p:sp>
      <p:graphicFrame>
        <p:nvGraphicFramePr>
          <p:cNvPr id="22543" name="Object 16"/>
          <p:cNvGraphicFramePr>
            <a:graphicFrameLocks noChangeAspect="1"/>
          </p:cNvGraphicFramePr>
          <p:nvPr/>
        </p:nvGraphicFramePr>
        <p:xfrm>
          <a:off x="5886450" y="4343400"/>
          <a:ext cx="571500" cy="304800"/>
        </p:xfrm>
        <a:graphic>
          <a:graphicData uri="http://schemas.openxmlformats.org/presentationml/2006/ole">
            <mc:AlternateContent xmlns:mc="http://schemas.openxmlformats.org/markup-compatibility/2006">
              <mc:Choice xmlns:v="urn:schemas-microsoft-com:vml" Requires="v">
                <p:oleObj name="Rovnice" r:id="rId14" imgW="276352" imgH="104567" progId="Equation.3">
                  <p:embed/>
                </p:oleObj>
              </mc:Choice>
              <mc:Fallback>
                <p:oleObj name="Rovnice" r:id="rId14" imgW="276352" imgH="104567" progId="Equation.3">
                  <p:embed/>
                  <p:pic>
                    <p:nvPicPr>
                      <p:cNvPr id="22543"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86450" y="4343400"/>
                        <a:ext cx="571500" cy="3048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44" name="Slide Number Placeholder 2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34E48678-1E1C-40C3-8FD3-021636D6F6C5}" type="slidenum">
              <a:rPr lang="ar-SA" altLang="en-US" sz="1050">
                <a:latin typeface="Arial" panose="020B0604020202020204" pitchFamily="34" charset="0"/>
              </a:rPr>
              <a:pPr>
                <a:spcBef>
                  <a:spcPct val="0"/>
                </a:spcBef>
                <a:buFontTx/>
                <a:buNone/>
              </a:pPr>
              <a:t>41</a:t>
            </a:fld>
            <a:endParaRPr lang="en-US" altLang="en-US" sz="1050">
              <a:latin typeface="Arial" panose="020B0604020202020204" pitchFamily="34" charset="0"/>
            </a:endParaRPr>
          </a:p>
        </p:txBody>
      </p:sp>
      <p:graphicFrame>
        <p:nvGraphicFramePr>
          <p:cNvPr id="22545" name="Object 2"/>
          <p:cNvGraphicFramePr>
            <a:graphicFrameLocks noChangeAspect="1"/>
          </p:cNvGraphicFramePr>
          <p:nvPr/>
        </p:nvGraphicFramePr>
        <p:xfrm>
          <a:off x="5022057" y="2876550"/>
          <a:ext cx="2461022" cy="2228850"/>
        </p:xfrm>
        <a:graphic>
          <a:graphicData uri="http://schemas.openxmlformats.org/presentationml/2006/ole">
            <mc:AlternateContent xmlns:mc="http://schemas.openxmlformats.org/markup-compatibility/2006">
              <mc:Choice xmlns:v="urn:schemas-microsoft-com:vml" Requires="v">
                <p:oleObj name="Bitmap Image" r:id="rId16" imgW="2187000" imgH="1981080" progId="Paint.Picture">
                  <p:embed/>
                </p:oleObj>
              </mc:Choice>
              <mc:Fallback>
                <p:oleObj name="Bitmap Image" r:id="rId16" imgW="2187000" imgH="1981080" progId="Paint.Picture">
                  <p:embed/>
                  <p:pic>
                    <p:nvPicPr>
                      <p:cNvPr id="22545" name="Object 2"/>
                      <p:cNvPicPr>
                        <a:picLocks noChangeAspect="1" noChangeArrowheads="1"/>
                      </p:cNvPicPr>
                      <p:nvPr/>
                    </p:nvPicPr>
                    <p:blipFill>
                      <a:blip r:embed="rId17"/>
                      <a:srcRect/>
                      <a:stretch>
                        <a:fillRect/>
                      </a:stretch>
                    </p:blipFill>
                    <p:spPr bwMode="auto">
                      <a:xfrm>
                        <a:off x="5022057" y="2876550"/>
                        <a:ext cx="2461022"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46" name="Object 17"/>
          <p:cNvGraphicFramePr>
            <a:graphicFrameLocks noChangeAspect="1"/>
          </p:cNvGraphicFramePr>
          <p:nvPr/>
        </p:nvGraphicFramePr>
        <p:xfrm>
          <a:off x="6648450" y="3128963"/>
          <a:ext cx="628650" cy="304800"/>
        </p:xfrm>
        <a:graphic>
          <a:graphicData uri="http://schemas.openxmlformats.org/presentationml/2006/ole">
            <mc:AlternateContent xmlns:mc="http://schemas.openxmlformats.org/markup-compatibility/2006">
              <mc:Choice xmlns:v="urn:schemas-microsoft-com:vml" Requires="v">
                <p:oleObj name="Rovnice" r:id="rId18" imgW="314283" imgH="104567" progId="Equation.3">
                  <p:embed/>
                </p:oleObj>
              </mc:Choice>
              <mc:Fallback>
                <p:oleObj name="Rovnice" r:id="rId18" imgW="314283" imgH="104567" progId="Equation.3">
                  <p:embed/>
                  <p:pic>
                    <p:nvPicPr>
                      <p:cNvPr id="22546"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48450" y="3128963"/>
                        <a:ext cx="628650" cy="3048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7" name="Object 20"/>
          <p:cNvGraphicFramePr>
            <a:graphicFrameLocks noChangeAspect="1"/>
          </p:cNvGraphicFramePr>
          <p:nvPr/>
        </p:nvGraphicFramePr>
        <p:xfrm>
          <a:off x="6397228" y="4423172"/>
          <a:ext cx="517922" cy="284559"/>
        </p:xfrm>
        <a:graphic>
          <a:graphicData uri="http://schemas.openxmlformats.org/presentationml/2006/ole">
            <mc:AlternateContent xmlns:mc="http://schemas.openxmlformats.org/markup-compatibility/2006">
              <mc:Choice xmlns:v="urn:schemas-microsoft-com:vml" Requires="v">
                <p:oleObj name="Equation" r:id="rId20" imgW="380880" imgH="203040" progId="Equation.3">
                  <p:embed/>
                </p:oleObj>
              </mc:Choice>
              <mc:Fallback>
                <p:oleObj name="Equation" r:id="rId20" imgW="380880" imgH="203040" progId="Equation.3">
                  <p:embed/>
                  <p:pic>
                    <p:nvPicPr>
                      <p:cNvPr id="22547"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97228" y="4423172"/>
                        <a:ext cx="517922"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8" name="TextBox 1"/>
          <p:cNvSpPr txBox="1">
            <a:spLocks noChangeArrowheads="1"/>
          </p:cNvSpPr>
          <p:nvPr/>
        </p:nvSpPr>
        <p:spPr bwMode="auto">
          <a:xfrm>
            <a:off x="1703785" y="3570685"/>
            <a:ext cx="25253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500"/>
              <a:t>D</a:t>
            </a:r>
            <a:r>
              <a:rPr lang="en-US" altLang="en-US" sz="1500" baseline="-25000"/>
              <a:t>i</a:t>
            </a:r>
            <a:r>
              <a:rPr lang="en-US" altLang="en-US" sz="1500"/>
              <a:t> =   distance(</a:t>
            </a:r>
            <a:r>
              <a:rPr lang="en-US" altLang="en-US" sz="1500" b="1"/>
              <a:t>x, x</a:t>
            </a:r>
            <a:r>
              <a:rPr lang="en-US" altLang="en-US" sz="1500" b="1" baseline="-25000"/>
              <a:t>i</a:t>
            </a:r>
            <a:r>
              <a:rPr lang="en-US" altLang="en-US" sz="1500"/>
              <a:t>),   i=1,2,…,l</a:t>
            </a:r>
            <a:endParaRPr lang="en-US" altLang="en-US" sz="1500" baseline="-25000"/>
          </a:p>
        </p:txBody>
      </p:sp>
      <p:pic>
        <p:nvPicPr>
          <p:cNvPr id="2" name="Google Shape;87;p17">
            <a:extLst>
              <a:ext uri="{FF2B5EF4-FFF2-40B4-BE49-F238E27FC236}">
                <a16:creationId xmlns:a16="http://schemas.microsoft.com/office/drawing/2014/main" id="{66840D29-7C9D-24F9-D468-F2EEA74EBC5C}"/>
              </a:ext>
            </a:extLst>
          </p:cNvPr>
          <p:cNvPicPr preferRelativeResize="0"/>
          <p:nvPr/>
        </p:nvPicPr>
        <p:blipFill rotWithShape="1">
          <a:blip r:embed="rId22">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70A7A41C-3A0F-8A16-9D2E-179E75328DB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4483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nvGraphicFramePr>
        <p:xfrm>
          <a:off x="5239865" y="3086100"/>
          <a:ext cx="1640681" cy="1485900"/>
        </p:xfrm>
        <a:graphic>
          <a:graphicData uri="http://schemas.openxmlformats.org/presentationml/2006/ole">
            <mc:AlternateContent xmlns:mc="http://schemas.openxmlformats.org/markup-compatibility/2006">
              <mc:Choice xmlns:v="urn:schemas-microsoft-com:vml" Requires="v">
                <p:oleObj name="Bitmap Image" r:id="rId2" imgW="2187000" imgH="1981080" progId="Paint.Picture">
                  <p:embed/>
                </p:oleObj>
              </mc:Choice>
              <mc:Fallback>
                <p:oleObj name="Bitmap Image" r:id="rId2" imgW="2187000" imgH="1981080" progId="Paint.Picture">
                  <p:embed/>
                  <p:pic>
                    <p:nvPicPr>
                      <p:cNvPr id="24578" name="Object 2"/>
                      <p:cNvPicPr>
                        <a:picLocks noChangeAspect="1" noChangeArrowheads="1"/>
                      </p:cNvPicPr>
                      <p:nvPr/>
                    </p:nvPicPr>
                    <p:blipFill>
                      <a:blip r:embed="rId3"/>
                      <a:srcRect/>
                      <a:stretch>
                        <a:fillRect/>
                      </a:stretch>
                    </p:blipFill>
                    <p:spPr bwMode="auto">
                      <a:xfrm>
                        <a:off x="5239865" y="3086100"/>
                        <a:ext cx="1640681"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5" name="Rectangle 3"/>
          <p:cNvSpPr>
            <a:spLocks noChangeArrowheads="1"/>
          </p:cNvSpPr>
          <p:nvPr/>
        </p:nvSpPr>
        <p:spPr bwMode="auto">
          <a:xfrm>
            <a:off x="1447800" y="114300"/>
            <a:ext cx="5829300" cy="914400"/>
          </a:xfrm>
          <a:prstGeom prst="rect">
            <a:avLst/>
          </a:prstGeom>
          <a:noFill/>
          <a:ln w="9525">
            <a:noFill/>
            <a:miter lim="800000"/>
            <a:headEnd/>
            <a:tailEnd/>
          </a:ln>
        </p:spPr>
        <p:txBody>
          <a:bodyPr anchor="b"/>
          <a:lstStyle/>
          <a:p>
            <a:pPr algn="ctr" eaLnBrk="1" hangingPunct="1">
              <a:defRPr/>
            </a:pPr>
            <a:r>
              <a:rPr lang="en-US" sz="2100" dirty="0">
                <a:solidFill>
                  <a:srgbClr val="FF0000"/>
                </a:solidFill>
              </a:rPr>
              <a:t>      </a:t>
            </a:r>
            <a:r>
              <a:rPr lang="en-US" sz="3300" b="1" dirty="0">
                <a:solidFill>
                  <a:srgbClr val="FF0000"/>
                </a:solidFill>
              </a:rPr>
              <a:t>Classification</a:t>
            </a:r>
            <a:endParaRPr lang="cs-CZ" sz="3300" b="1" dirty="0">
              <a:solidFill>
                <a:srgbClr val="FF0000"/>
              </a:solidFill>
            </a:endParaRPr>
          </a:p>
        </p:txBody>
      </p:sp>
      <p:graphicFrame>
        <p:nvGraphicFramePr>
          <p:cNvPr id="24580" name="Object 4"/>
          <p:cNvGraphicFramePr>
            <a:graphicFrameLocks noChangeAspect="1"/>
          </p:cNvGraphicFramePr>
          <p:nvPr/>
        </p:nvGraphicFramePr>
        <p:xfrm>
          <a:off x="1428750" y="1485900"/>
          <a:ext cx="1771650" cy="1428750"/>
        </p:xfrm>
        <a:graphic>
          <a:graphicData uri="http://schemas.openxmlformats.org/presentationml/2006/ole">
            <mc:AlternateContent xmlns:mc="http://schemas.openxmlformats.org/markup-compatibility/2006">
              <mc:Choice xmlns:v="urn:schemas-microsoft-com:vml" Requires="v">
                <p:oleObj name="Rastrový obraz" r:id="rId4" imgW="2066667" imgH="1666667" progId="Obraz programu Malování">
                  <p:embed/>
                </p:oleObj>
              </mc:Choice>
              <mc:Fallback>
                <p:oleObj name="Rastrový obraz" r:id="rId4" imgW="2066667" imgH="1666667" progId="Obraz programu Malování">
                  <p:embed/>
                  <p:pic>
                    <p:nvPicPr>
                      <p:cNvPr id="2458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1485900"/>
                        <a:ext cx="17716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1" name="Object 5"/>
          <p:cNvGraphicFramePr>
            <a:graphicFrameLocks noChangeAspect="1"/>
          </p:cNvGraphicFramePr>
          <p:nvPr/>
        </p:nvGraphicFramePr>
        <p:xfrm>
          <a:off x="3657600" y="1771650"/>
          <a:ext cx="826294" cy="731044"/>
        </p:xfrm>
        <a:graphic>
          <a:graphicData uri="http://schemas.openxmlformats.org/presentationml/2006/ole">
            <mc:AlternateContent xmlns:mc="http://schemas.openxmlformats.org/markup-compatibility/2006">
              <mc:Choice xmlns:v="urn:schemas-microsoft-com:vml" Requires="v">
                <p:oleObj name="Rovnice" r:id="rId6" imgW="545863" imgH="482391" progId="Equation.3">
                  <p:embed/>
                </p:oleObj>
              </mc:Choice>
              <mc:Fallback>
                <p:oleObj name="Rovnice" r:id="rId6" imgW="545863" imgH="482391" progId="Equation.3">
                  <p:embed/>
                  <p:pic>
                    <p:nvPicPr>
                      <p:cNvPr id="2458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1771650"/>
                        <a:ext cx="826294" cy="731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2" name="Line 6"/>
          <p:cNvSpPr>
            <a:spLocks noChangeShapeType="1"/>
          </p:cNvSpPr>
          <p:nvPr/>
        </p:nvSpPr>
        <p:spPr bwMode="auto">
          <a:xfrm flipV="1">
            <a:off x="3371850" y="2343150"/>
            <a:ext cx="228600" cy="57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24583" name="Line 7"/>
          <p:cNvSpPr>
            <a:spLocks noChangeShapeType="1"/>
          </p:cNvSpPr>
          <p:nvPr/>
        </p:nvSpPr>
        <p:spPr bwMode="auto">
          <a:xfrm>
            <a:off x="2057400" y="1485900"/>
            <a:ext cx="16002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24584" name="Text Box 8"/>
          <p:cNvSpPr txBox="1">
            <a:spLocks noChangeArrowheads="1"/>
          </p:cNvSpPr>
          <p:nvPr/>
        </p:nvSpPr>
        <p:spPr bwMode="auto">
          <a:xfrm>
            <a:off x="1428750" y="1257300"/>
            <a:ext cx="6858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a:latin typeface="Times New Roman" panose="02020603050405020304" pitchFamily="18" charset="0"/>
              </a:rPr>
              <a:t>height</a:t>
            </a:r>
            <a:endParaRPr lang="cs-CZ" altLang="en-US" sz="1800">
              <a:latin typeface="Times New Roman" panose="02020603050405020304" pitchFamily="18" charset="0"/>
            </a:endParaRPr>
          </a:p>
        </p:txBody>
      </p:sp>
      <p:sp>
        <p:nvSpPr>
          <p:cNvPr id="24585" name="Text Box 9"/>
          <p:cNvSpPr txBox="1">
            <a:spLocks noChangeArrowheads="1"/>
          </p:cNvSpPr>
          <p:nvPr/>
        </p:nvSpPr>
        <p:spPr bwMode="auto">
          <a:xfrm>
            <a:off x="2743200" y="2286000"/>
            <a:ext cx="7429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a:latin typeface="Times New Roman" panose="02020603050405020304" pitchFamily="18" charset="0"/>
              </a:rPr>
              <a:t>weight</a:t>
            </a:r>
            <a:endParaRPr lang="cs-CZ" altLang="en-US" sz="1800">
              <a:latin typeface="Times New Roman" panose="02020603050405020304" pitchFamily="18" charset="0"/>
            </a:endParaRPr>
          </a:p>
        </p:txBody>
      </p:sp>
      <p:graphicFrame>
        <p:nvGraphicFramePr>
          <p:cNvPr id="24586" name="Object 10"/>
          <p:cNvGraphicFramePr>
            <a:graphicFrameLocks noChangeAspect="1"/>
          </p:cNvGraphicFramePr>
          <p:nvPr/>
        </p:nvGraphicFramePr>
        <p:xfrm>
          <a:off x="6343650" y="2114551"/>
          <a:ext cx="770335" cy="307181"/>
        </p:xfrm>
        <a:graphic>
          <a:graphicData uri="http://schemas.openxmlformats.org/presentationml/2006/ole">
            <mc:AlternateContent xmlns:mc="http://schemas.openxmlformats.org/markup-compatibility/2006">
              <mc:Choice xmlns:v="urn:schemas-microsoft-com:vml" Requires="v">
                <p:oleObj name="Rovnice" r:id="rId8" imgW="507780" imgH="203112" progId="Equation.3">
                  <p:embed/>
                </p:oleObj>
              </mc:Choice>
              <mc:Fallback>
                <p:oleObj name="Rovnice" r:id="rId8" imgW="507780" imgH="203112" progId="Equation.3">
                  <p:embed/>
                  <p:pic>
                    <p:nvPicPr>
                      <p:cNvPr id="24586"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3650" y="2114551"/>
                        <a:ext cx="770335" cy="307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7" name="Text Box 11"/>
          <p:cNvSpPr txBox="1">
            <a:spLocks noChangeArrowheads="1"/>
          </p:cNvSpPr>
          <p:nvPr/>
        </p:nvSpPr>
        <p:spPr bwMode="auto">
          <a:xfrm>
            <a:off x="4229100" y="2628900"/>
            <a:ext cx="16002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u="sng">
                <a:solidFill>
                  <a:srgbClr val="FF0000"/>
                </a:solidFill>
                <a:latin typeface="Times New Roman" panose="02020603050405020304" pitchFamily="18" charset="0"/>
              </a:rPr>
              <a:t>Training examples</a:t>
            </a:r>
            <a:r>
              <a:rPr lang="cs-CZ" altLang="en-US" sz="1800">
                <a:latin typeface="Times New Roman" panose="02020603050405020304" pitchFamily="18" charset="0"/>
              </a:rPr>
              <a:t>  </a:t>
            </a:r>
          </a:p>
        </p:txBody>
      </p:sp>
      <p:graphicFrame>
        <p:nvGraphicFramePr>
          <p:cNvPr id="24588" name="Object 12"/>
          <p:cNvGraphicFramePr>
            <a:graphicFrameLocks noChangeAspect="1"/>
          </p:cNvGraphicFramePr>
          <p:nvPr/>
        </p:nvGraphicFramePr>
        <p:xfrm>
          <a:off x="5886450" y="2571751"/>
          <a:ext cx="1868091" cy="335756"/>
        </p:xfrm>
        <a:graphic>
          <a:graphicData uri="http://schemas.openxmlformats.org/presentationml/2006/ole">
            <mc:AlternateContent xmlns:mc="http://schemas.openxmlformats.org/markup-compatibility/2006">
              <mc:Choice xmlns:v="urn:schemas-microsoft-com:vml" Requires="v">
                <p:oleObj name="Rovnice" r:id="rId10" imgW="1270000" imgH="228600" progId="Equation.3">
                  <p:embed/>
                </p:oleObj>
              </mc:Choice>
              <mc:Fallback>
                <p:oleObj name="Rovnice" r:id="rId10" imgW="1270000" imgH="228600" progId="Equation.3">
                  <p:embed/>
                  <p:pic>
                    <p:nvPicPr>
                      <p:cNvPr id="24588"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86450" y="2571751"/>
                        <a:ext cx="1868091"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9" name="Object 13"/>
          <p:cNvGraphicFramePr>
            <a:graphicFrameLocks noChangeAspect="1"/>
          </p:cNvGraphicFramePr>
          <p:nvPr/>
        </p:nvGraphicFramePr>
        <p:xfrm>
          <a:off x="6858000" y="4816078"/>
          <a:ext cx="228600" cy="327422"/>
        </p:xfrm>
        <a:graphic>
          <a:graphicData uri="http://schemas.openxmlformats.org/presentationml/2006/ole">
            <mc:AlternateContent xmlns:mc="http://schemas.openxmlformats.org/markup-compatibility/2006">
              <mc:Choice xmlns:v="urn:schemas-microsoft-com:vml" Requires="v">
                <p:oleObj name="Rovnice" r:id="rId12" imgW="152268" imgH="215713" progId="Equation.3">
                  <p:embed/>
                </p:oleObj>
              </mc:Choice>
              <mc:Fallback>
                <p:oleObj name="Rovnice" r:id="rId12" imgW="152268" imgH="215713" progId="Equation.3">
                  <p:embed/>
                  <p:pic>
                    <p:nvPicPr>
                      <p:cNvPr id="24589"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8000" y="4816078"/>
                        <a:ext cx="228600" cy="327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0" name="Object 14"/>
          <p:cNvGraphicFramePr>
            <a:graphicFrameLocks noChangeAspect="1"/>
          </p:cNvGraphicFramePr>
          <p:nvPr/>
        </p:nvGraphicFramePr>
        <p:xfrm>
          <a:off x="4743450" y="3143251"/>
          <a:ext cx="247650" cy="327422"/>
        </p:xfrm>
        <a:graphic>
          <a:graphicData uri="http://schemas.openxmlformats.org/presentationml/2006/ole">
            <mc:AlternateContent xmlns:mc="http://schemas.openxmlformats.org/markup-compatibility/2006">
              <mc:Choice xmlns:v="urn:schemas-microsoft-com:vml" Requires="v">
                <p:oleObj name="Rovnice" r:id="rId14" imgW="164885" imgH="215619" progId="Equation.3">
                  <p:embed/>
                </p:oleObj>
              </mc:Choice>
              <mc:Fallback>
                <p:oleObj name="Rovnice" r:id="rId14" imgW="164885" imgH="215619" progId="Equation.3">
                  <p:embed/>
                  <p:pic>
                    <p:nvPicPr>
                      <p:cNvPr id="2459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43450" y="3143251"/>
                        <a:ext cx="247650" cy="327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91" name="Text Box 15"/>
          <p:cNvSpPr txBox="1">
            <a:spLocks noChangeArrowheads="1"/>
          </p:cNvSpPr>
          <p:nvPr/>
        </p:nvSpPr>
        <p:spPr bwMode="auto">
          <a:xfrm>
            <a:off x="2388394" y="431720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800">
              <a:latin typeface="Times New Roman" panose="02020603050405020304" pitchFamily="18" charset="0"/>
            </a:endParaRPr>
          </a:p>
        </p:txBody>
      </p:sp>
      <p:graphicFrame>
        <p:nvGraphicFramePr>
          <p:cNvPr id="24592" name="Object 16"/>
          <p:cNvGraphicFramePr>
            <a:graphicFrameLocks noChangeAspect="1"/>
          </p:cNvGraphicFramePr>
          <p:nvPr/>
        </p:nvGraphicFramePr>
        <p:xfrm>
          <a:off x="5886450" y="4343400"/>
          <a:ext cx="571500" cy="304800"/>
        </p:xfrm>
        <a:graphic>
          <a:graphicData uri="http://schemas.openxmlformats.org/presentationml/2006/ole">
            <mc:AlternateContent xmlns:mc="http://schemas.openxmlformats.org/markup-compatibility/2006">
              <mc:Choice xmlns:v="urn:schemas-microsoft-com:vml" Requires="v">
                <p:oleObj name="Rovnice" r:id="rId16" imgW="295317" imgH="123865" progId="Equation.3">
                  <p:embed/>
                </p:oleObj>
              </mc:Choice>
              <mc:Fallback>
                <p:oleObj name="Rovnice" r:id="rId16" imgW="295317" imgH="123865" progId="Equation.3">
                  <p:embed/>
                  <p:pic>
                    <p:nvPicPr>
                      <p:cNvPr id="24592"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86450" y="4343400"/>
                        <a:ext cx="571500" cy="3048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3" name="Object 17"/>
          <p:cNvGraphicFramePr>
            <a:graphicFrameLocks noChangeAspect="1"/>
          </p:cNvGraphicFramePr>
          <p:nvPr/>
        </p:nvGraphicFramePr>
        <p:xfrm>
          <a:off x="6686550" y="3086100"/>
          <a:ext cx="628650" cy="304800"/>
        </p:xfrm>
        <a:graphic>
          <a:graphicData uri="http://schemas.openxmlformats.org/presentationml/2006/ole">
            <mc:AlternateContent xmlns:mc="http://schemas.openxmlformats.org/markup-compatibility/2006">
              <mc:Choice xmlns:v="urn:schemas-microsoft-com:vml" Requires="v">
                <p:oleObj name="Rovnice" r:id="rId18" imgW="333248" imgH="123865" progId="Equation.3">
                  <p:embed/>
                </p:oleObj>
              </mc:Choice>
              <mc:Fallback>
                <p:oleObj name="Rovnice" r:id="rId18" imgW="333248" imgH="123865" progId="Equation.3">
                  <p:embed/>
                  <p:pic>
                    <p:nvPicPr>
                      <p:cNvPr id="24593"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86550" y="3086100"/>
                        <a:ext cx="628650" cy="3048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94" name="Text Box 18"/>
          <p:cNvSpPr txBox="1">
            <a:spLocks noChangeArrowheads="1"/>
          </p:cNvSpPr>
          <p:nvPr/>
        </p:nvSpPr>
        <p:spPr bwMode="auto">
          <a:xfrm>
            <a:off x="1543050" y="3200400"/>
            <a:ext cx="21717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u="sng">
                <a:solidFill>
                  <a:srgbClr val="FF0000"/>
                </a:solidFill>
                <a:latin typeface="Times New Roman" panose="02020603050405020304" pitchFamily="18" charset="0"/>
              </a:rPr>
              <a:t>Linear classifier:</a:t>
            </a:r>
            <a:endParaRPr lang="cs-CZ" altLang="en-US" sz="1800">
              <a:latin typeface="Times New Roman" panose="02020603050405020304" pitchFamily="18" charset="0"/>
            </a:endParaRPr>
          </a:p>
        </p:txBody>
      </p:sp>
      <p:graphicFrame>
        <p:nvGraphicFramePr>
          <p:cNvPr id="24595" name="Object 19"/>
          <p:cNvGraphicFramePr>
            <a:graphicFrameLocks noChangeAspect="1"/>
          </p:cNvGraphicFramePr>
          <p:nvPr/>
        </p:nvGraphicFramePr>
        <p:xfrm>
          <a:off x="1389460" y="3657600"/>
          <a:ext cx="3389709" cy="800100"/>
        </p:xfrm>
        <a:graphic>
          <a:graphicData uri="http://schemas.openxmlformats.org/presentationml/2006/ole">
            <mc:AlternateContent xmlns:mc="http://schemas.openxmlformats.org/markup-compatibility/2006">
              <mc:Choice xmlns:v="urn:schemas-microsoft-com:vml" Requires="v">
                <p:oleObj name="Equation" r:id="rId20" imgW="2438280" imgH="457200" progId="Equation.3">
                  <p:embed/>
                </p:oleObj>
              </mc:Choice>
              <mc:Fallback>
                <p:oleObj name="Equation" r:id="rId20" imgW="2438280" imgH="457200" progId="Equation.3">
                  <p:embed/>
                  <p:pic>
                    <p:nvPicPr>
                      <p:cNvPr id="24595" name="Object 19"/>
                      <p:cNvPicPr>
                        <a:picLocks noChangeAspect="1" noChangeArrowheads="1"/>
                      </p:cNvPicPr>
                      <p:nvPr/>
                    </p:nvPicPr>
                    <p:blipFill>
                      <a:blip r:embed="rId21"/>
                      <a:srcRect/>
                      <a:stretch>
                        <a:fillRect/>
                      </a:stretch>
                    </p:blipFill>
                    <p:spPr bwMode="auto">
                      <a:xfrm>
                        <a:off x="1389460" y="3657600"/>
                        <a:ext cx="3389709"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Box 21"/>
          <p:cNvSpPr txBox="1"/>
          <p:nvPr/>
        </p:nvSpPr>
        <p:spPr>
          <a:xfrm>
            <a:off x="6459561" y="4124461"/>
            <a:ext cx="1483485" cy="253916"/>
          </a:xfrm>
          <a:prstGeom prst="rect">
            <a:avLst/>
          </a:prstGeom>
          <a:noFill/>
        </p:spPr>
        <p:txBody>
          <a:bodyPr wrap="square" rtlCol="0">
            <a:spAutoFit/>
          </a:bodyPr>
          <a:lstStyle/>
          <a:p>
            <a:r>
              <a:rPr lang="en-US" sz="1050" b="1" dirty="0" err="1"/>
              <a:t>w.x</a:t>
            </a:r>
            <a:r>
              <a:rPr lang="en-US" sz="1050" dirty="0"/>
              <a:t> + w</a:t>
            </a:r>
            <a:r>
              <a:rPr lang="en-US" sz="1050" baseline="-25000" dirty="0"/>
              <a:t>0</a:t>
            </a:r>
            <a:r>
              <a:rPr lang="en-US" sz="1050" dirty="0"/>
              <a:t> = 0 </a:t>
            </a:r>
          </a:p>
        </p:txBody>
      </p:sp>
      <p:pic>
        <p:nvPicPr>
          <p:cNvPr id="2" name="Google Shape;87;p17">
            <a:extLst>
              <a:ext uri="{FF2B5EF4-FFF2-40B4-BE49-F238E27FC236}">
                <a16:creationId xmlns:a16="http://schemas.microsoft.com/office/drawing/2014/main" id="{A67CBC79-B18F-6CFB-934F-28864A0CCA9E}"/>
              </a:ext>
            </a:extLst>
          </p:cNvPr>
          <p:cNvPicPr preferRelativeResize="0"/>
          <p:nvPr/>
        </p:nvPicPr>
        <p:blipFill rotWithShape="1">
          <a:blip r:embed="rId22">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4E7DB1A7-8BC0-866D-F38B-0A1FDBD3A32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25491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nvGraphicFramePr>
        <p:xfrm>
          <a:off x="5233988" y="3100388"/>
          <a:ext cx="1640681" cy="1485900"/>
        </p:xfrm>
        <a:graphic>
          <a:graphicData uri="http://schemas.openxmlformats.org/presentationml/2006/ole">
            <mc:AlternateContent xmlns:mc="http://schemas.openxmlformats.org/markup-compatibility/2006">
              <mc:Choice xmlns:v="urn:schemas-microsoft-com:vml" Requires="v">
                <p:oleObj name="Bitmap Image" r:id="rId2" imgW="2187000" imgH="1981080" progId="Paint.Picture">
                  <p:embed/>
                </p:oleObj>
              </mc:Choice>
              <mc:Fallback>
                <p:oleObj name="Bitmap Image" r:id="rId2" imgW="2187000" imgH="1981080" progId="Paint.Picture">
                  <p:embed/>
                  <p:pic>
                    <p:nvPicPr>
                      <p:cNvPr id="24578" name="Object 2"/>
                      <p:cNvPicPr>
                        <a:picLocks noChangeAspect="1" noChangeArrowheads="1"/>
                      </p:cNvPicPr>
                      <p:nvPr/>
                    </p:nvPicPr>
                    <p:blipFill>
                      <a:blip r:embed="rId3"/>
                      <a:srcRect/>
                      <a:stretch>
                        <a:fillRect/>
                      </a:stretch>
                    </p:blipFill>
                    <p:spPr bwMode="auto">
                      <a:xfrm>
                        <a:off x="5233988" y="3100388"/>
                        <a:ext cx="1640681"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5" name="Rectangle 3"/>
          <p:cNvSpPr>
            <a:spLocks noChangeArrowheads="1"/>
          </p:cNvSpPr>
          <p:nvPr/>
        </p:nvSpPr>
        <p:spPr bwMode="auto">
          <a:xfrm>
            <a:off x="1447800" y="114300"/>
            <a:ext cx="5829300" cy="914400"/>
          </a:xfrm>
          <a:prstGeom prst="rect">
            <a:avLst/>
          </a:prstGeom>
          <a:noFill/>
          <a:ln w="9525">
            <a:noFill/>
            <a:miter lim="800000"/>
            <a:headEnd/>
            <a:tailEnd/>
          </a:ln>
        </p:spPr>
        <p:txBody>
          <a:bodyPr anchor="b"/>
          <a:lstStyle/>
          <a:p>
            <a:pPr algn="ctr" eaLnBrk="1" hangingPunct="1">
              <a:defRPr/>
            </a:pPr>
            <a:r>
              <a:rPr lang="en-US" sz="2100" dirty="0">
                <a:solidFill>
                  <a:srgbClr val="FF0000"/>
                </a:solidFill>
              </a:rPr>
              <a:t>      </a:t>
            </a:r>
            <a:r>
              <a:rPr lang="en-US" sz="3300" b="1" dirty="0">
                <a:solidFill>
                  <a:srgbClr val="FF0000"/>
                </a:solidFill>
              </a:rPr>
              <a:t>Classification</a:t>
            </a:r>
            <a:endParaRPr lang="cs-CZ" sz="3300" b="1" dirty="0">
              <a:solidFill>
                <a:srgbClr val="FF0000"/>
              </a:solidFill>
            </a:endParaRPr>
          </a:p>
        </p:txBody>
      </p:sp>
      <p:graphicFrame>
        <p:nvGraphicFramePr>
          <p:cNvPr id="24580" name="Object 4"/>
          <p:cNvGraphicFramePr>
            <a:graphicFrameLocks noChangeAspect="1"/>
          </p:cNvGraphicFramePr>
          <p:nvPr/>
        </p:nvGraphicFramePr>
        <p:xfrm>
          <a:off x="1428750" y="1485900"/>
          <a:ext cx="1771650" cy="1428750"/>
        </p:xfrm>
        <a:graphic>
          <a:graphicData uri="http://schemas.openxmlformats.org/presentationml/2006/ole">
            <mc:AlternateContent xmlns:mc="http://schemas.openxmlformats.org/markup-compatibility/2006">
              <mc:Choice xmlns:v="urn:schemas-microsoft-com:vml" Requires="v">
                <p:oleObj name="Rastrový obraz" r:id="rId4" imgW="2066667" imgH="1666667" progId="Obraz programu Malování">
                  <p:embed/>
                </p:oleObj>
              </mc:Choice>
              <mc:Fallback>
                <p:oleObj name="Rastrový obraz" r:id="rId4" imgW="2066667" imgH="1666667" progId="Obraz programu Malování">
                  <p:embed/>
                  <p:pic>
                    <p:nvPicPr>
                      <p:cNvPr id="2458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1485900"/>
                        <a:ext cx="17716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1" name="Object 5"/>
          <p:cNvGraphicFramePr>
            <a:graphicFrameLocks noChangeAspect="1"/>
          </p:cNvGraphicFramePr>
          <p:nvPr/>
        </p:nvGraphicFramePr>
        <p:xfrm>
          <a:off x="3657600" y="1771650"/>
          <a:ext cx="826294" cy="731044"/>
        </p:xfrm>
        <a:graphic>
          <a:graphicData uri="http://schemas.openxmlformats.org/presentationml/2006/ole">
            <mc:AlternateContent xmlns:mc="http://schemas.openxmlformats.org/markup-compatibility/2006">
              <mc:Choice xmlns:v="urn:schemas-microsoft-com:vml" Requires="v">
                <p:oleObj name="Rovnice" r:id="rId6" imgW="545863" imgH="482391" progId="Equation.3">
                  <p:embed/>
                </p:oleObj>
              </mc:Choice>
              <mc:Fallback>
                <p:oleObj name="Rovnice" r:id="rId6" imgW="545863" imgH="482391" progId="Equation.3">
                  <p:embed/>
                  <p:pic>
                    <p:nvPicPr>
                      <p:cNvPr id="2458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1771650"/>
                        <a:ext cx="826294" cy="731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2" name="Line 6"/>
          <p:cNvSpPr>
            <a:spLocks noChangeShapeType="1"/>
          </p:cNvSpPr>
          <p:nvPr/>
        </p:nvSpPr>
        <p:spPr bwMode="auto">
          <a:xfrm flipV="1">
            <a:off x="3371850" y="2343150"/>
            <a:ext cx="228600" cy="57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24583" name="Line 7"/>
          <p:cNvSpPr>
            <a:spLocks noChangeShapeType="1"/>
          </p:cNvSpPr>
          <p:nvPr/>
        </p:nvSpPr>
        <p:spPr bwMode="auto">
          <a:xfrm>
            <a:off x="2057400" y="1485900"/>
            <a:ext cx="16002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50"/>
          </a:p>
        </p:txBody>
      </p:sp>
      <p:sp>
        <p:nvSpPr>
          <p:cNvPr id="24584" name="Text Box 8"/>
          <p:cNvSpPr txBox="1">
            <a:spLocks noChangeArrowheads="1"/>
          </p:cNvSpPr>
          <p:nvPr/>
        </p:nvSpPr>
        <p:spPr bwMode="auto">
          <a:xfrm>
            <a:off x="1428750" y="1257300"/>
            <a:ext cx="6858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a:latin typeface="Times New Roman" panose="02020603050405020304" pitchFamily="18" charset="0"/>
              </a:rPr>
              <a:t>height</a:t>
            </a:r>
            <a:endParaRPr lang="cs-CZ" altLang="en-US" sz="1800">
              <a:latin typeface="Times New Roman" panose="02020603050405020304" pitchFamily="18" charset="0"/>
            </a:endParaRPr>
          </a:p>
        </p:txBody>
      </p:sp>
      <p:sp>
        <p:nvSpPr>
          <p:cNvPr id="24585" name="Text Box 9"/>
          <p:cNvSpPr txBox="1">
            <a:spLocks noChangeArrowheads="1"/>
          </p:cNvSpPr>
          <p:nvPr/>
        </p:nvSpPr>
        <p:spPr bwMode="auto">
          <a:xfrm>
            <a:off x="2743200" y="2286000"/>
            <a:ext cx="7429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a:latin typeface="Times New Roman" panose="02020603050405020304" pitchFamily="18" charset="0"/>
              </a:rPr>
              <a:t>weight</a:t>
            </a:r>
            <a:endParaRPr lang="cs-CZ" altLang="en-US" sz="1800">
              <a:latin typeface="Times New Roman" panose="02020603050405020304" pitchFamily="18" charset="0"/>
            </a:endParaRPr>
          </a:p>
        </p:txBody>
      </p:sp>
      <p:graphicFrame>
        <p:nvGraphicFramePr>
          <p:cNvPr id="24586" name="Object 10"/>
          <p:cNvGraphicFramePr>
            <a:graphicFrameLocks noChangeAspect="1"/>
          </p:cNvGraphicFramePr>
          <p:nvPr/>
        </p:nvGraphicFramePr>
        <p:xfrm>
          <a:off x="6343650" y="2114551"/>
          <a:ext cx="770335" cy="307181"/>
        </p:xfrm>
        <a:graphic>
          <a:graphicData uri="http://schemas.openxmlformats.org/presentationml/2006/ole">
            <mc:AlternateContent xmlns:mc="http://schemas.openxmlformats.org/markup-compatibility/2006">
              <mc:Choice xmlns:v="urn:schemas-microsoft-com:vml" Requires="v">
                <p:oleObj name="Rovnice" r:id="rId8" imgW="507780" imgH="203112" progId="Equation.3">
                  <p:embed/>
                </p:oleObj>
              </mc:Choice>
              <mc:Fallback>
                <p:oleObj name="Rovnice" r:id="rId8" imgW="507780" imgH="203112" progId="Equation.3">
                  <p:embed/>
                  <p:pic>
                    <p:nvPicPr>
                      <p:cNvPr id="24586"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3650" y="2114551"/>
                        <a:ext cx="770335" cy="307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7" name="Text Box 11"/>
          <p:cNvSpPr txBox="1">
            <a:spLocks noChangeArrowheads="1"/>
          </p:cNvSpPr>
          <p:nvPr/>
        </p:nvSpPr>
        <p:spPr bwMode="auto">
          <a:xfrm>
            <a:off x="4229100" y="2628900"/>
            <a:ext cx="16002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u="sng">
                <a:solidFill>
                  <a:srgbClr val="FF0000"/>
                </a:solidFill>
                <a:latin typeface="Times New Roman" panose="02020603050405020304" pitchFamily="18" charset="0"/>
              </a:rPr>
              <a:t>Training examples</a:t>
            </a:r>
            <a:r>
              <a:rPr lang="cs-CZ" altLang="en-US" sz="1800">
                <a:latin typeface="Times New Roman" panose="02020603050405020304" pitchFamily="18" charset="0"/>
              </a:rPr>
              <a:t>  </a:t>
            </a:r>
          </a:p>
        </p:txBody>
      </p:sp>
      <p:graphicFrame>
        <p:nvGraphicFramePr>
          <p:cNvPr id="24588" name="Object 12"/>
          <p:cNvGraphicFramePr>
            <a:graphicFrameLocks noChangeAspect="1"/>
          </p:cNvGraphicFramePr>
          <p:nvPr/>
        </p:nvGraphicFramePr>
        <p:xfrm>
          <a:off x="5886450" y="2571751"/>
          <a:ext cx="1868091" cy="335756"/>
        </p:xfrm>
        <a:graphic>
          <a:graphicData uri="http://schemas.openxmlformats.org/presentationml/2006/ole">
            <mc:AlternateContent xmlns:mc="http://schemas.openxmlformats.org/markup-compatibility/2006">
              <mc:Choice xmlns:v="urn:schemas-microsoft-com:vml" Requires="v">
                <p:oleObj name="Rovnice" r:id="rId10" imgW="1270000" imgH="228600" progId="Equation.3">
                  <p:embed/>
                </p:oleObj>
              </mc:Choice>
              <mc:Fallback>
                <p:oleObj name="Rovnice" r:id="rId10" imgW="1270000" imgH="228600" progId="Equation.3">
                  <p:embed/>
                  <p:pic>
                    <p:nvPicPr>
                      <p:cNvPr id="24588"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86450" y="2571751"/>
                        <a:ext cx="1868091"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9" name="Object 13"/>
          <p:cNvGraphicFramePr>
            <a:graphicFrameLocks noChangeAspect="1"/>
          </p:cNvGraphicFramePr>
          <p:nvPr/>
        </p:nvGraphicFramePr>
        <p:xfrm>
          <a:off x="6858000" y="4816078"/>
          <a:ext cx="228600" cy="327422"/>
        </p:xfrm>
        <a:graphic>
          <a:graphicData uri="http://schemas.openxmlformats.org/presentationml/2006/ole">
            <mc:AlternateContent xmlns:mc="http://schemas.openxmlformats.org/markup-compatibility/2006">
              <mc:Choice xmlns:v="urn:schemas-microsoft-com:vml" Requires="v">
                <p:oleObj name="Rovnice" r:id="rId12" imgW="152268" imgH="215713" progId="Equation.3">
                  <p:embed/>
                </p:oleObj>
              </mc:Choice>
              <mc:Fallback>
                <p:oleObj name="Rovnice" r:id="rId12" imgW="152268" imgH="215713" progId="Equation.3">
                  <p:embed/>
                  <p:pic>
                    <p:nvPicPr>
                      <p:cNvPr id="24589"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8000" y="4816078"/>
                        <a:ext cx="228600" cy="327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0" name="Object 14"/>
          <p:cNvGraphicFramePr>
            <a:graphicFrameLocks noChangeAspect="1"/>
          </p:cNvGraphicFramePr>
          <p:nvPr/>
        </p:nvGraphicFramePr>
        <p:xfrm>
          <a:off x="4743450" y="3143251"/>
          <a:ext cx="247650" cy="327422"/>
        </p:xfrm>
        <a:graphic>
          <a:graphicData uri="http://schemas.openxmlformats.org/presentationml/2006/ole">
            <mc:AlternateContent xmlns:mc="http://schemas.openxmlformats.org/markup-compatibility/2006">
              <mc:Choice xmlns:v="urn:schemas-microsoft-com:vml" Requires="v">
                <p:oleObj name="Rovnice" r:id="rId14" imgW="164885" imgH="215619" progId="Equation.3">
                  <p:embed/>
                </p:oleObj>
              </mc:Choice>
              <mc:Fallback>
                <p:oleObj name="Rovnice" r:id="rId14" imgW="164885" imgH="215619" progId="Equation.3">
                  <p:embed/>
                  <p:pic>
                    <p:nvPicPr>
                      <p:cNvPr id="2459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43450" y="3143251"/>
                        <a:ext cx="247650" cy="327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91" name="Text Box 15"/>
          <p:cNvSpPr txBox="1">
            <a:spLocks noChangeArrowheads="1"/>
          </p:cNvSpPr>
          <p:nvPr/>
        </p:nvSpPr>
        <p:spPr bwMode="auto">
          <a:xfrm>
            <a:off x="2388394" y="431720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800">
              <a:latin typeface="Times New Roman" panose="02020603050405020304" pitchFamily="18" charset="0"/>
            </a:endParaRPr>
          </a:p>
        </p:txBody>
      </p:sp>
      <p:graphicFrame>
        <p:nvGraphicFramePr>
          <p:cNvPr id="24592" name="Object 16"/>
          <p:cNvGraphicFramePr>
            <a:graphicFrameLocks noChangeAspect="1"/>
          </p:cNvGraphicFramePr>
          <p:nvPr/>
        </p:nvGraphicFramePr>
        <p:xfrm>
          <a:off x="5886450" y="4343400"/>
          <a:ext cx="571500" cy="304800"/>
        </p:xfrm>
        <a:graphic>
          <a:graphicData uri="http://schemas.openxmlformats.org/presentationml/2006/ole">
            <mc:AlternateContent xmlns:mc="http://schemas.openxmlformats.org/markup-compatibility/2006">
              <mc:Choice xmlns:v="urn:schemas-microsoft-com:vml" Requires="v">
                <p:oleObj name="Rovnice" r:id="rId16" imgW="295317" imgH="123865" progId="Equation.3">
                  <p:embed/>
                </p:oleObj>
              </mc:Choice>
              <mc:Fallback>
                <p:oleObj name="Rovnice" r:id="rId16" imgW="295317" imgH="123865" progId="Equation.3">
                  <p:embed/>
                  <p:pic>
                    <p:nvPicPr>
                      <p:cNvPr id="24592"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86450" y="4343400"/>
                        <a:ext cx="571500" cy="3048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3" name="Object 17"/>
          <p:cNvGraphicFramePr>
            <a:graphicFrameLocks noChangeAspect="1"/>
          </p:cNvGraphicFramePr>
          <p:nvPr/>
        </p:nvGraphicFramePr>
        <p:xfrm>
          <a:off x="6686550" y="3086100"/>
          <a:ext cx="628650" cy="304800"/>
        </p:xfrm>
        <a:graphic>
          <a:graphicData uri="http://schemas.openxmlformats.org/presentationml/2006/ole">
            <mc:AlternateContent xmlns:mc="http://schemas.openxmlformats.org/markup-compatibility/2006">
              <mc:Choice xmlns:v="urn:schemas-microsoft-com:vml" Requires="v">
                <p:oleObj name="Rovnice" r:id="rId18" imgW="333248" imgH="123865" progId="Equation.3">
                  <p:embed/>
                </p:oleObj>
              </mc:Choice>
              <mc:Fallback>
                <p:oleObj name="Rovnice" r:id="rId18" imgW="333248" imgH="123865" progId="Equation.3">
                  <p:embed/>
                  <p:pic>
                    <p:nvPicPr>
                      <p:cNvPr id="24593"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86550" y="3086100"/>
                        <a:ext cx="628650" cy="3048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94" name="Text Box 18"/>
          <p:cNvSpPr txBox="1">
            <a:spLocks noChangeArrowheads="1"/>
          </p:cNvSpPr>
          <p:nvPr/>
        </p:nvSpPr>
        <p:spPr bwMode="auto">
          <a:xfrm>
            <a:off x="1543050" y="3200400"/>
            <a:ext cx="21717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sz="1500" u="sng">
                <a:solidFill>
                  <a:srgbClr val="FF0000"/>
                </a:solidFill>
                <a:latin typeface="Times New Roman" panose="02020603050405020304" pitchFamily="18" charset="0"/>
              </a:rPr>
              <a:t>Linear classifier:</a:t>
            </a:r>
            <a:endParaRPr lang="cs-CZ" altLang="en-US" sz="1800">
              <a:latin typeface="Times New Roman" panose="02020603050405020304" pitchFamily="18" charset="0"/>
            </a:endParaRPr>
          </a:p>
        </p:txBody>
      </p:sp>
      <p:graphicFrame>
        <p:nvGraphicFramePr>
          <p:cNvPr id="24595" name="Object 19"/>
          <p:cNvGraphicFramePr>
            <a:graphicFrameLocks noChangeAspect="1"/>
          </p:cNvGraphicFramePr>
          <p:nvPr/>
        </p:nvGraphicFramePr>
        <p:xfrm>
          <a:off x="1389460" y="3657600"/>
          <a:ext cx="3389709" cy="800100"/>
        </p:xfrm>
        <a:graphic>
          <a:graphicData uri="http://schemas.openxmlformats.org/presentationml/2006/ole">
            <mc:AlternateContent xmlns:mc="http://schemas.openxmlformats.org/markup-compatibility/2006">
              <mc:Choice xmlns:v="urn:schemas-microsoft-com:vml" Requires="v">
                <p:oleObj name="Equation" r:id="rId20" imgW="2438280" imgH="457200" progId="Equation.3">
                  <p:embed/>
                </p:oleObj>
              </mc:Choice>
              <mc:Fallback>
                <p:oleObj name="Equation" r:id="rId20" imgW="2438280" imgH="457200" progId="Equation.3">
                  <p:embed/>
                  <p:pic>
                    <p:nvPicPr>
                      <p:cNvPr id="24595" name="Object 19"/>
                      <p:cNvPicPr>
                        <a:picLocks noChangeAspect="1" noChangeArrowheads="1"/>
                      </p:cNvPicPr>
                      <p:nvPr/>
                    </p:nvPicPr>
                    <p:blipFill>
                      <a:blip r:embed="rId21"/>
                      <a:srcRect/>
                      <a:stretch>
                        <a:fillRect/>
                      </a:stretch>
                    </p:blipFill>
                    <p:spPr bwMode="auto">
                      <a:xfrm>
                        <a:off x="1389460" y="3657600"/>
                        <a:ext cx="3389709"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Box 21"/>
          <p:cNvSpPr txBox="1"/>
          <p:nvPr/>
        </p:nvSpPr>
        <p:spPr>
          <a:xfrm>
            <a:off x="6459561" y="4124461"/>
            <a:ext cx="1483485" cy="253916"/>
          </a:xfrm>
          <a:prstGeom prst="rect">
            <a:avLst/>
          </a:prstGeom>
          <a:noFill/>
        </p:spPr>
        <p:txBody>
          <a:bodyPr wrap="square" rtlCol="0">
            <a:spAutoFit/>
          </a:bodyPr>
          <a:lstStyle/>
          <a:p>
            <a:r>
              <a:rPr lang="en-US" sz="1050" b="1" dirty="0" err="1"/>
              <a:t>w.x</a:t>
            </a:r>
            <a:r>
              <a:rPr lang="en-US" sz="1050" dirty="0"/>
              <a:t> + w</a:t>
            </a:r>
            <a:r>
              <a:rPr lang="en-US" sz="1050" baseline="-25000" dirty="0"/>
              <a:t>0</a:t>
            </a:r>
            <a:r>
              <a:rPr lang="en-US" sz="1050" dirty="0"/>
              <a:t> = 0 </a:t>
            </a:r>
          </a:p>
        </p:txBody>
      </p:sp>
      <p:pic>
        <p:nvPicPr>
          <p:cNvPr id="2" name="Google Shape;87;p17">
            <a:extLst>
              <a:ext uri="{FF2B5EF4-FFF2-40B4-BE49-F238E27FC236}">
                <a16:creationId xmlns:a16="http://schemas.microsoft.com/office/drawing/2014/main" id="{CC904D53-5937-2127-9231-22A0BA72B4FE}"/>
              </a:ext>
            </a:extLst>
          </p:cNvPr>
          <p:cNvPicPr preferRelativeResize="0"/>
          <p:nvPr/>
        </p:nvPicPr>
        <p:blipFill rotWithShape="1">
          <a:blip r:embed="rId22">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55F7B9AC-00AF-8818-5322-BE74601F80C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87544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70BD7111-4939-47D5-9218-77ADE6E68A38}" type="slidenum">
              <a:rPr lang="en-US" altLang="en-US" sz="1050">
                <a:latin typeface="Arial" panose="020B0604020202020204" pitchFamily="34" charset="0"/>
              </a:rPr>
              <a:pPr>
                <a:spcBef>
                  <a:spcPct val="0"/>
                </a:spcBef>
                <a:buFontTx/>
                <a:buNone/>
              </a:pPr>
              <a:t>44</a:t>
            </a:fld>
            <a:endParaRPr lang="en-US" altLang="en-US" sz="1050">
              <a:latin typeface="Arial" panose="020B0604020202020204" pitchFamily="34" charset="0"/>
            </a:endParaRPr>
          </a:p>
        </p:txBody>
      </p:sp>
      <p:sp>
        <p:nvSpPr>
          <p:cNvPr id="52227" name="Rectangle 2"/>
          <p:cNvSpPr>
            <a:spLocks noGrp="1" noChangeArrowheads="1"/>
          </p:cNvSpPr>
          <p:nvPr>
            <p:ph type="title"/>
          </p:nvPr>
        </p:nvSpPr>
        <p:spPr>
          <a:xfrm>
            <a:off x="1428750" y="273845"/>
            <a:ext cx="6100734" cy="695790"/>
          </a:xfrm>
        </p:spPr>
        <p:txBody>
          <a:bodyPr>
            <a:normAutofit fontScale="90000"/>
          </a:bodyPr>
          <a:lstStyle/>
          <a:p>
            <a:pPr algn="ctr" eaLnBrk="1" hangingPunct="1"/>
            <a:r>
              <a:rPr lang="sv-SE" altLang="en-US" sz="3600" dirty="0">
                <a:solidFill>
                  <a:srgbClr val="FF0000"/>
                </a:solidFill>
                <a:latin typeface="+mn-lt"/>
              </a:rPr>
              <a:t>Decision Surface of a Perceptron</a:t>
            </a:r>
            <a:endParaRPr lang="en-US" altLang="en-US" sz="3600" dirty="0">
              <a:solidFill>
                <a:srgbClr val="FF0000"/>
              </a:solidFill>
              <a:latin typeface="+mn-lt"/>
            </a:endParaRPr>
          </a:p>
        </p:txBody>
      </p:sp>
      <p:sp>
        <p:nvSpPr>
          <p:cNvPr id="52229" name="Line 18"/>
          <p:cNvSpPr>
            <a:spLocks noChangeShapeType="1"/>
          </p:cNvSpPr>
          <p:nvPr/>
        </p:nvSpPr>
        <p:spPr bwMode="auto">
          <a:xfrm>
            <a:off x="2410421" y="1325035"/>
            <a:ext cx="0" cy="142875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a:p>
        </p:txBody>
      </p:sp>
      <p:sp>
        <p:nvSpPr>
          <p:cNvPr id="52230" name="Line 19"/>
          <p:cNvSpPr>
            <a:spLocks noChangeShapeType="1"/>
          </p:cNvSpPr>
          <p:nvPr/>
        </p:nvSpPr>
        <p:spPr bwMode="auto">
          <a:xfrm flipH="1">
            <a:off x="1733534" y="2039410"/>
            <a:ext cx="154305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dirty="0"/>
          </a:p>
        </p:txBody>
      </p:sp>
      <p:sp>
        <p:nvSpPr>
          <p:cNvPr id="52238" name="Text Box 32"/>
          <p:cNvSpPr txBox="1">
            <a:spLocks noChangeArrowheads="1"/>
          </p:cNvSpPr>
          <p:nvPr/>
        </p:nvSpPr>
        <p:spPr bwMode="auto">
          <a:xfrm>
            <a:off x="1428751" y="2971800"/>
            <a:ext cx="305083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en-US" sz="1500" dirty="0">
                <a:solidFill>
                  <a:schemeClr val="hlink"/>
                </a:solidFill>
              </a:rPr>
              <a:t>Linearly separable (AND Problem)</a:t>
            </a:r>
          </a:p>
        </p:txBody>
      </p:sp>
      <p:sp>
        <p:nvSpPr>
          <p:cNvPr id="52239" name="Text Box 33"/>
          <p:cNvSpPr txBox="1">
            <a:spLocks noChangeArrowheads="1"/>
          </p:cNvSpPr>
          <p:nvPr/>
        </p:nvSpPr>
        <p:spPr bwMode="auto">
          <a:xfrm>
            <a:off x="4686301" y="2971800"/>
            <a:ext cx="31790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en-US" sz="1500" dirty="0">
                <a:solidFill>
                  <a:schemeClr val="hlink"/>
                </a:solidFill>
              </a:rPr>
              <a:t>Linearly separable (NAND Problem)</a:t>
            </a:r>
          </a:p>
        </p:txBody>
      </p:sp>
      <p:sp>
        <p:nvSpPr>
          <p:cNvPr id="9" name="Flowchart: Connector 8">
            <a:extLst>
              <a:ext uri="{FF2B5EF4-FFF2-40B4-BE49-F238E27FC236}">
                <a16:creationId xmlns:a16="http://schemas.microsoft.com/office/drawing/2014/main" id="{C55BE02F-07A4-4145-B91F-67E542D23A87}"/>
              </a:ext>
            </a:extLst>
          </p:cNvPr>
          <p:cNvSpPr/>
          <p:nvPr/>
        </p:nvSpPr>
        <p:spPr>
          <a:xfrm>
            <a:off x="2892361" y="1465862"/>
            <a:ext cx="205463" cy="207741"/>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Text Box 1045">
            <a:extLst>
              <a:ext uri="{FF2B5EF4-FFF2-40B4-BE49-F238E27FC236}">
                <a16:creationId xmlns:a16="http://schemas.microsoft.com/office/drawing/2014/main" id="{B8D0B960-3034-4FE1-8266-6E451C74EDB4}"/>
              </a:ext>
            </a:extLst>
          </p:cNvPr>
          <p:cNvSpPr txBox="1">
            <a:spLocks noChangeArrowheads="1"/>
          </p:cNvSpPr>
          <p:nvPr/>
        </p:nvSpPr>
        <p:spPr bwMode="auto">
          <a:xfrm>
            <a:off x="2105824" y="3547672"/>
            <a:ext cx="970359"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sp>
        <p:nvSpPr>
          <p:cNvPr id="54" name="TextBox 53">
            <a:extLst>
              <a:ext uri="{FF2B5EF4-FFF2-40B4-BE49-F238E27FC236}">
                <a16:creationId xmlns:a16="http://schemas.microsoft.com/office/drawing/2014/main" id="{FB56D805-E289-48A3-9E4D-61EC7AE0637D}"/>
              </a:ext>
            </a:extLst>
          </p:cNvPr>
          <p:cNvSpPr txBox="1"/>
          <p:nvPr/>
        </p:nvSpPr>
        <p:spPr>
          <a:xfrm>
            <a:off x="5462281" y="3542871"/>
            <a:ext cx="1068182" cy="1487267"/>
          </a:xfrm>
          <a:prstGeom prst="rect">
            <a:avLst/>
          </a:prstGeom>
          <a:noFill/>
        </p:spPr>
        <p:txBody>
          <a:bodyPr wrap="square">
            <a:spAutoFit/>
          </a:bodyPr>
          <a:lstStyle/>
          <a:p>
            <a:pPr>
              <a:lnSpc>
                <a:spcPct val="70000"/>
              </a:lnSpc>
              <a:spcBef>
                <a:spcPct val="50000"/>
              </a:spcBef>
              <a:buFontTx/>
              <a:buNone/>
            </a:pPr>
            <a:r>
              <a:rPr lang="en-US" altLang="en-US" sz="1350" b="1" dirty="0"/>
              <a:t>For NAND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0    0     1</a:t>
            </a:r>
          </a:p>
          <a:p>
            <a:pPr>
              <a:lnSpc>
                <a:spcPct val="70000"/>
              </a:lnSpc>
              <a:spcBef>
                <a:spcPct val="50000"/>
              </a:spcBef>
              <a:buFontTx/>
              <a:buNone/>
            </a:pPr>
            <a:r>
              <a:rPr lang="en-US" altLang="en-US" sz="1350" dirty="0"/>
              <a:t>0    1     1</a:t>
            </a:r>
          </a:p>
          <a:p>
            <a:pPr>
              <a:lnSpc>
                <a:spcPct val="70000"/>
              </a:lnSpc>
              <a:spcBef>
                <a:spcPct val="50000"/>
              </a:spcBef>
              <a:buFontTx/>
              <a:buNone/>
            </a:pPr>
            <a:r>
              <a:rPr lang="en-US" altLang="en-US" sz="1350" dirty="0"/>
              <a:t>1    0     1</a:t>
            </a:r>
          </a:p>
          <a:p>
            <a:pPr>
              <a:lnSpc>
                <a:spcPct val="70000"/>
              </a:lnSpc>
              <a:spcBef>
                <a:spcPct val="50000"/>
              </a:spcBef>
              <a:buFontTx/>
              <a:buNone/>
            </a:pPr>
            <a:r>
              <a:rPr lang="en-US" altLang="en-US" sz="1350" dirty="0"/>
              <a:t>1    1     0</a:t>
            </a:r>
          </a:p>
        </p:txBody>
      </p:sp>
      <p:grpSp>
        <p:nvGrpSpPr>
          <p:cNvPr id="19" name="Group 18">
            <a:extLst>
              <a:ext uri="{FF2B5EF4-FFF2-40B4-BE49-F238E27FC236}">
                <a16:creationId xmlns:a16="http://schemas.microsoft.com/office/drawing/2014/main" id="{C1F7BF12-38A8-4F92-B5CE-0D5C15247AB3}"/>
              </a:ext>
            </a:extLst>
          </p:cNvPr>
          <p:cNvGrpSpPr/>
          <p:nvPr/>
        </p:nvGrpSpPr>
        <p:grpSpPr>
          <a:xfrm>
            <a:off x="2256437" y="1029213"/>
            <a:ext cx="4667042" cy="1724572"/>
            <a:chOff x="1484583" y="1372284"/>
            <a:chExt cx="6222722" cy="2299429"/>
          </a:xfrm>
        </p:grpSpPr>
        <p:sp>
          <p:nvSpPr>
            <p:cNvPr id="2" name="Line 19">
              <a:extLst>
                <a:ext uri="{FF2B5EF4-FFF2-40B4-BE49-F238E27FC236}">
                  <a16:creationId xmlns:a16="http://schemas.microsoft.com/office/drawing/2014/main" id="{44ECCAF3-5075-4174-8F50-91882005C932}"/>
                </a:ext>
              </a:extLst>
            </p:cNvPr>
            <p:cNvSpPr>
              <a:spLocks noChangeShapeType="1"/>
            </p:cNvSpPr>
            <p:nvPr/>
          </p:nvSpPr>
          <p:spPr bwMode="auto">
            <a:xfrm flipH="1">
              <a:off x="5125884" y="2804501"/>
              <a:ext cx="20574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dirty="0"/>
            </a:p>
          </p:txBody>
        </p:sp>
        <p:sp>
          <p:nvSpPr>
            <p:cNvPr id="3" name="Line 18">
              <a:extLst>
                <a:ext uri="{FF2B5EF4-FFF2-40B4-BE49-F238E27FC236}">
                  <a16:creationId xmlns:a16="http://schemas.microsoft.com/office/drawing/2014/main" id="{13671D6F-D4D8-4886-B94C-F23E260962AB}"/>
                </a:ext>
              </a:extLst>
            </p:cNvPr>
            <p:cNvSpPr>
              <a:spLocks noChangeShapeType="1"/>
            </p:cNvSpPr>
            <p:nvPr/>
          </p:nvSpPr>
          <p:spPr bwMode="auto">
            <a:xfrm>
              <a:off x="6036789" y="1766713"/>
              <a:ext cx="0" cy="190500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a:p>
          </p:txBody>
        </p:sp>
        <p:sp>
          <p:nvSpPr>
            <p:cNvPr id="34" name="TextBox 33">
              <a:extLst>
                <a:ext uri="{FF2B5EF4-FFF2-40B4-BE49-F238E27FC236}">
                  <a16:creationId xmlns:a16="http://schemas.microsoft.com/office/drawing/2014/main" id="{2EC332B8-A6CB-49DB-AF51-91C3497553A2}"/>
                </a:ext>
              </a:extLst>
            </p:cNvPr>
            <p:cNvSpPr txBox="1"/>
            <p:nvPr/>
          </p:nvSpPr>
          <p:spPr>
            <a:xfrm>
              <a:off x="5884877" y="1386815"/>
              <a:ext cx="446083" cy="861775"/>
            </a:xfrm>
            <a:prstGeom prst="rect">
              <a:avLst/>
            </a:prstGeom>
            <a:noFill/>
          </p:spPr>
          <p:txBody>
            <a:bodyPr wrap="square">
              <a:spAutoFit/>
            </a:bodyPr>
            <a:lstStyle/>
            <a:p>
              <a:r>
                <a:rPr lang="sv-SE" altLang="en-US" sz="1800" dirty="0"/>
                <a:t>x</a:t>
              </a:r>
              <a:r>
                <a:rPr lang="sv-SE" altLang="en-US" sz="1800" baseline="-25000" dirty="0"/>
                <a:t>2</a:t>
              </a:r>
              <a:endParaRPr lang="en-IN" sz="1800" dirty="0"/>
            </a:p>
          </p:txBody>
        </p:sp>
        <p:sp>
          <p:nvSpPr>
            <p:cNvPr id="36" name="TextBox 35">
              <a:extLst>
                <a:ext uri="{FF2B5EF4-FFF2-40B4-BE49-F238E27FC236}">
                  <a16:creationId xmlns:a16="http://schemas.microsoft.com/office/drawing/2014/main" id="{91C4CE18-E737-451F-9A2C-F21B8F1AC8B5}"/>
                </a:ext>
              </a:extLst>
            </p:cNvPr>
            <p:cNvSpPr txBox="1"/>
            <p:nvPr/>
          </p:nvSpPr>
          <p:spPr>
            <a:xfrm>
              <a:off x="7200906" y="2619834"/>
              <a:ext cx="506399" cy="861775"/>
            </a:xfrm>
            <a:prstGeom prst="rect">
              <a:avLst/>
            </a:prstGeom>
            <a:noFill/>
          </p:spPr>
          <p:txBody>
            <a:bodyPr wrap="square">
              <a:spAutoFit/>
            </a:bodyPr>
            <a:lstStyle/>
            <a:p>
              <a:r>
                <a:rPr lang="sv-SE" altLang="en-US" sz="1800" dirty="0"/>
                <a:t>x</a:t>
              </a:r>
              <a:r>
                <a:rPr lang="sv-SE" altLang="en-US" sz="1800" baseline="-25000" dirty="0"/>
                <a:t>1</a:t>
              </a:r>
              <a:endParaRPr lang="en-IN" sz="1800" dirty="0"/>
            </a:p>
          </p:txBody>
        </p:sp>
        <p:sp>
          <p:nvSpPr>
            <p:cNvPr id="10" name="Flowchart: Connector 9">
              <a:extLst>
                <a:ext uri="{FF2B5EF4-FFF2-40B4-BE49-F238E27FC236}">
                  <a16:creationId xmlns:a16="http://schemas.microsoft.com/office/drawing/2014/main" id="{C8C68E72-4745-44A9-902D-71D996F60D5F}"/>
                </a:ext>
              </a:extLst>
            </p:cNvPr>
            <p:cNvSpPr/>
            <p:nvPr/>
          </p:nvSpPr>
          <p:spPr>
            <a:xfrm>
              <a:off x="5885787" y="2000672"/>
              <a:ext cx="302004" cy="27698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1" name="Flowchart: Connector 10">
              <a:extLst>
                <a:ext uri="{FF2B5EF4-FFF2-40B4-BE49-F238E27FC236}">
                  <a16:creationId xmlns:a16="http://schemas.microsoft.com/office/drawing/2014/main" id="{BE39FAB5-4BAB-4B5C-A09B-CCC3D0A51704}"/>
                </a:ext>
              </a:extLst>
            </p:cNvPr>
            <p:cNvSpPr/>
            <p:nvPr/>
          </p:nvSpPr>
          <p:spPr>
            <a:xfrm>
              <a:off x="6610036" y="2012778"/>
              <a:ext cx="302004" cy="276989"/>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2" name="Flowchart: Connector 11">
              <a:extLst>
                <a:ext uri="{FF2B5EF4-FFF2-40B4-BE49-F238E27FC236}">
                  <a16:creationId xmlns:a16="http://schemas.microsoft.com/office/drawing/2014/main" id="{D0A58B67-C853-4E15-BC16-6D01F816A07E}"/>
                </a:ext>
              </a:extLst>
            </p:cNvPr>
            <p:cNvSpPr/>
            <p:nvPr/>
          </p:nvSpPr>
          <p:spPr>
            <a:xfrm>
              <a:off x="6622467" y="2666006"/>
              <a:ext cx="302004" cy="27698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3" name="Flowchart: Connector 12">
              <a:extLst>
                <a:ext uri="{FF2B5EF4-FFF2-40B4-BE49-F238E27FC236}">
                  <a16:creationId xmlns:a16="http://schemas.microsoft.com/office/drawing/2014/main" id="{C79F728E-5ECD-44C9-AC9D-421CB80D64A3}"/>
                </a:ext>
              </a:extLst>
            </p:cNvPr>
            <p:cNvSpPr/>
            <p:nvPr/>
          </p:nvSpPr>
          <p:spPr>
            <a:xfrm>
              <a:off x="5899813" y="2706906"/>
              <a:ext cx="273951" cy="27698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18" name="Group 17">
              <a:extLst>
                <a:ext uri="{FF2B5EF4-FFF2-40B4-BE49-F238E27FC236}">
                  <a16:creationId xmlns:a16="http://schemas.microsoft.com/office/drawing/2014/main" id="{9E614322-EA18-40AD-9633-C1D487644107}"/>
                </a:ext>
              </a:extLst>
            </p:cNvPr>
            <p:cNvGrpSpPr/>
            <p:nvPr/>
          </p:nvGrpSpPr>
          <p:grpSpPr>
            <a:xfrm>
              <a:off x="1484583" y="1372284"/>
              <a:ext cx="1778133" cy="1594635"/>
              <a:chOff x="1484583" y="1372284"/>
              <a:chExt cx="1778133" cy="1594635"/>
            </a:xfrm>
          </p:grpSpPr>
          <p:sp>
            <p:nvSpPr>
              <p:cNvPr id="52235" name="Text Box 28"/>
              <p:cNvSpPr txBox="1">
                <a:spLocks noChangeArrowheads="1"/>
              </p:cNvSpPr>
              <p:nvPr/>
            </p:nvSpPr>
            <p:spPr bwMode="auto">
              <a:xfrm>
                <a:off x="2796348" y="2536032"/>
                <a:ext cx="4663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sv-SE" altLang="en-US" sz="1500" dirty="0"/>
                  <a:t>x</a:t>
                </a:r>
                <a:r>
                  <a:rPr lang="sv-SE" altLang="en-US" sz="1500" baseline="-25000" dirty="0"/>
                  <a:t>1</a:t>
                </a:r>
                <a:endParaRPr lang="en-US" altLang="en-US" sz="1500" baseline="-25000" dirty="0"/>
              </a:p>
            </p:txBody>
          </p:sp>
          <p:sp>
            <p:nvSpPr>
              <p:cNvPr id="52236" name="Text Box 29"/>
              <p:cNvSpPr txBox="1">
                <a:spLocks noChangeArrowheads="1"/>
              </p:cNvSpPr>
              <p:nvPr/>
            </p:nvSpPr>
            <p:spPr bwMode="auto">
              <a:xfrm>
                <a:off x="1484583" y="1372284"/>
                <a:ext cx="4663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sv-SE" altLang="en-US" sz="1500" dirty="0"/>
                  <a:t>x</a:t>
                </a:r>
                <a:r>
                  <a:rPr lang="sv-SE" altLang="en-US" sz="1500" baseline="-25000" dirty="0"/>
                  <a:t>2</a:t>
                </a:r>
                <a:endParaRPr lang="en-US" altLang="en-US" sz="1500" baseline="-25000" dirty="0"/>
              </a:p>
            </p:txBody>
          </p:sp>
          <p:sp>
            <p:nvSpPr>
              <p:cNvPr id="6" name="Flowchart: Connector 5">
                <a:extLst>
                  <a:ext uri="{FF2B5EF4-FFF2-40B4-BE49-F238E27FC236}">
                    <a16:creationId xmlns:a16="http://schemas.microsoft.com/office/drawing/2014/main" id="{27E77F0C-7AD9-41EF-A440-FA913F490731}"/>
                  </a:ext>
                </a:extLst>
              </p:cNvPr>
              <p:cNvSpPr/>
              <p:nvPr/>
            </p:nvSpPr>
            <p:spPr>
              <a:xfrm>
                <a:off x="1535185" y="1954482"/>
                <a:ext cx="302004" cy="276989"/>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7" name="Flowchart: Connector 6">
                <a:extLst>
                  <a:ext uri="{FF2B5EF4-FFF2-40B4-BE49-F238E27FC236}">
                    <a16:creationId xmlns:a16="http://schemas.microsoft.com/office/drawing/2014/main" id="{D074B908-9C5C-44DF-8131-C704E84871F8}"/>
                  </a:ext>
                </a:extLst>
              </p:cNvPr>
              <p:cNvSpPr/>
              <p:nvPr/>
            </p:nvSpPr>
            <p:spPr>
              <a:xfrm>
                <a:off x="1549212" y="2573678"/>
                <a:ext cx="273950" cy="276989"/>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8" name="Flowchart: Connector 7">
                <a:extLst>
                  <a:ext uri="{FF2B5EF4-FFF2-40B4-BE49-F238E27FC236}">
                    <a16:creationId xmlns:a16="http://schemas.microsoft.com/office/drawing/2014/main" id="{AC1A85AA-7864-4A78-B21E-DD24ED30CCB3}"/>
                  </a:ext>
                </a:extLst>
              </p:cNvPr>
              <p:cNvSpPr/>
              <p:nvPr/>
            </p:nvSpPr>
            <p:spPr>
              <a:xfrm>
                <a:off x="2303627" y="2594308"/>
                <a:ext cx="273950" cy="270124"/>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cxnSp>
            <p:nvCxnSpPr>
              <p:cNvPr id="17" name="Straight Connector 16">
                <a:extLst>
                  <a:ext uri="{FF2B5EF4-FFF2-40B4-BE49-F238E27FC236}">
                    <a16:creationId xmlns:a16="http://schemas.microsoft.com/office/drawing/2014/main" id="{E823D8A0-D1B4-4068-A35F-50C02B97FDAF}"/>
                  </a:ext>
                </a:extLst>
              </p:cNvPr>
              <p:cNvCxnSpPr/>
              <p:nvPr/>
            </p:nvCxnSpPr>
            <p:spPr>
              <a:xfrm>
                <a:off x="1778105" y="1740003"/>
                <a:ext cx="914400" cy="914400"/>
              </a:xfrm>
              <a:prstGeom prst="line">
                <a:avLst/>
              </a:prstGeom>
            </p:spPr>
            <p:style>
              <a:lnRef idx="3">
                <a:schemeClr val="dk1"/>
              </a:lnRef>
              <a:fillRef idx="0">
                <a:schemeClr val="dk1"/>
              </a:fillRef>
              <a:effectRef idx="2">
                <a:schemeClr val="dk1"/>
              </a:effectRef>
              <a:fontRef idx="minor">
                <a:schemeClr val="tx1"/>
              </a:fontRef>
            </p:style>
          </p:cxnSp>
        </p:grpSp>
        <p:cxnSp>
          <p:nvCxnSpPr>
            <p:cNvPr id="57" name="Straight Connector 56">
              <a:extLst>
                <a:ext uri="{FF2B5EF4-FFF2-40B4-BE49-F238E27FC236}">
                  <a16:creationId xmlns:a16="http://schemas.microsoft.com/office/drawing/2014/main" id="{BDD4776B-B4B2-4E6C-911F-7EC4E7879091}"/>
                </a:ext>
              </a:extLst>
            </p:cNvPr>
            <p:cNvCxnSpPr/>
            <p:nvPr/>
          </p:nvCxnSpPr>
          <p:spPr>
            <a:xfrm>
              <a:off x="6148289" y="1829484"/>
              <a:ext cx="914400" cy="914400"/>
            </a:xfrm>
            <a:prstGeom prst="line">
              <a:avLst/>
            </a:prstGeom>
          </p:spPr>
          <p:style>
            <a:lnRef idx="3">
              <a:schemeClr val="dk1"/>
            </a:lnRef>
            <a:fillRef idx="0">
              <a:schemeClr val="dk1"/>
            </a:fillRef>
            <a:effectRef idx="2">
              <a:schemeClr val="dk1"/>
            </a:effectRef>
            <a:fontRef idx="minor">
              <a:schemeClr val="tx1"/>
            </a:fontRef>
          </p:style>
        </p:cxnSp>
      </p:grpSp>
      <p:pic>
        <p:nvPicPr>
          <p:cNvPr id="4" name="Google Shape;87;p17">
            <a:extLst>
              <a:ext uri="{FF2B5EF4-FFF2-40B4-BE49-F238E27FC236}">
                <a16:creationId xmlns:a16="http://schemas.microsoft.com/office/drawing/2014/main" id="{F02D79C4-B3EE-DCDF-D880-A0FE143A44C4}"/>
              </a:ext>
            </a:extLst>
          </p:cNvPr>
          <p:cNvPicPr preferRelativeResize="0"/>
          <p:nvPr/>
        </p:nvPicPr>
        <p:blipFill rotWithShape="1">
          <a:blip r:embed="rId2">
            <a:alphaModFix/>
          </a:blip>
          <a:srcRect/>
          <a:stretch/>
        </p:blipFill>
        <p:spPr>
          <a:xfrm>
            <a:off x="6283227" y="4554456"/>
            <a:ext cx="1714500" cy="571500"/>
          </a:xfrm>
          <a:prstGeom prst="rect">
            <a:avLst/>
          </a:prstGeom>
          <a:noFill/>
          <a:ln>
            <a:noFill/>
          </a:ln>
        </p:spPr>
      </p:pic>
      <p:pic>
        <p:nvPicPr>
          <p:cNvPr id="5" name="Picture 2">
            <a:extLst>
              <a:ext uri="{FF2B5EF4-FFF2-40B4-BE49-F238E27FC236}">
                <a16:creationId xmlns:a16="http://schemas.microsoft.com/office/drawing/2014/main" id="{7173157B-4026-6BFD-1D3F-4F17A2B46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588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Object 12"/>
              <p:cNvSpPr txBox="1"/>
              <p:nvPr/>
            </p:nvSpPr>
            <p:spPr bwMode="auto">
              <a:xfrm>
                <a:off x="3549253" y="2157413"/>
                <a:ext cx="4337447" cy="473869"/>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IN" sz="1800" i="1">
                          <a:latin typeface="Cambria Math" panose="02040503050406030204" pitchFamily="18" charset="0"/>
                        </a:rPr>
                        <m:t>𝑧</m:t>
                      </m:r>
                      <m:r>
                        <a:rPr lang="en-IN" sz="1800" i="1">
                          <a:latin typeface="Cambria Math" panose="02040503050406030204" pitchFamily="18" charset="0"/>
                        </a:rPr>
                        <m:t>=</m:t>
                      </m:r>
                      <m:sSub>
                        <m:sSubPr>
                          <m:ctrlPr>
                            <a:rPr lang="en-IN" sz="1800" i="1">
                              <a:latin typeface="Cambria Math" panose="02040503050406030204" pitchFamily="18" charset="0"/>
                            </a:rPr>
                          </m:ctrlPr>
                        </m:sSubPr>
                        <m:e>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0</m:t>
                              </m:r>
                            </m:sub>
                          </m:sSub>
                          <m:r>
                            <a:rPr lang="en-IN" sz="1800" i="1">
                              <a:latin typeface="Cambria Math" panose="02040503050406030204" pitchFamily="18" charset="0"/>
                            </a:rPr>
                            <m:t>𝑤</m:t>
                          </m:r>
                        </m:e>
                        <m:sub>
                          <m:r>
                            <a:rPr lang="en-IN" sz="1800" i="1">
                              <a:latin typeface="Cambria Math" panose="02040503050406030204" pitchFamily="18" charset="0"/>
                            </a:rPr>
                            <m:t>0</m:t>
                          </m:r>
                        </m:sub>
                      </m:sSub>
                      <m:sSub>
                        <m:sSubPr>
                          <m:ctrlPr>
                            <a:rPr lang="en-IN" sz="1800" i="1">
                              <a:latin typeface="Cambria Math" panose="02040503050406030204" pitchFamily="18" charset="0"/>
                            </a:rPr>
                          </m:ctrlPr>
                        </m:sSubPr>
                        <m:e>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1</m:t>
                              </m:r>
                            </m:sub>
                          </m:sSub>
                          <m:r>
                            <a:rPr lang="en-IN" sz="1800" i="1">
                              <a:latin typeface="Cambria Math" panose="02040503050406030204" pitchFamily="18" charset="0"/>
                            </a:rPr>
                            <m:t>𝑤</m:t>
                          </m:r>
                        </m:e>
                        <m:sub>
                          <m:r>
                            <a:rPr lang="en-IN" sz="1800" i="1">
                              <a:latin typeface="Cambria Math" panose="02040503050406030204" pitchFamily="18" charset="0"/>
                            </a:rPr>
                            <m:t>1</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2</m:t>
                          </m:r>
                        </m:sub>
                      </m:sSub>
                      <m:sSub>
                        <m:sSubPr>
                          <m:ctrlPr>
                            <a:rPr lang="en-IN" sz="1800" i="1">
                              <a:latin typeface="Cambria Math" panose="02040503050406030204" pitchFamily="18" charset="0"/>
                            </a:rPr>
                          </m:ctrlPr>
                        </m:sSubPr>
                        <m:e>
                          <m:r>
                            <a:rPr lang="en-IN" sz="1800" i="1">
                              <a:latin typeface="Cambria Math" panose="02040503050406030204" pitchFamily="18" charset="0"/>
                            </a:rPr>
                            <m:t>𝑤</m:t>
                          </m:r>
                        </m:e>
                        <m:sub>
                          <m:r>
                            <a:rPr lang="en-IN" sz="1800" i="1">
                              <a:latin typeface="Cambria Math" panose="02040503050406030204" pitchFamily="18" charset="0"/>
                            </a:rPr>
                            <m:t>2</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𝐾</m:t>
                          </m:r>
                        </m:sub>
                      </m:sSub>
                      <m:sSub>
                        <m:sSubPr>
                          <m:ctrlPr>
                            <a:rPr lang="en-IN" sz="1800" i="1">
                              <a:latin typeface="Cambria Math" panose="02040503050406030204" pitchFamily="18" charset="0"/>
                            </a:rPr>
                          </m:ctrlPr>
                        </m:sSubPr>
                        <m:e>
                          <m:r>
                            <a:rPr lang="en-IN" sz="1800" i="1">
                              <a:latin typeface="Cambria Math" panose="02040503050406030204" pitchFamily="18" charset="0"/>
                            </a:rPr>
                            <m:t>𝑤</m:t>
                          </m:r>
                        </m:e>
                        <m:sub>
                          <m:r>
                            <a:rPr lang="en-IN" sz="1800" i="1">
                              <a:latin typeface="Cambria Math" panose="02040503050406030204" pitchFamily="18" charset="0"/>
                            </a:rPr>
                            <m:t>𝐾</m:t>
                          </m:r>
                        </m:sub>
                      </m:sSub>
                    </m:oMath>
                  </m:oMathPara>
                </a14:m>
                <a:endParaRPr lang="en-IN" sz="1800" dirty="0"/>
              </a:p>
            </p:txBody>
          </p:sp>
        </mc:Choice>
        <mc:Fallback xmlns="">
          <p:sp>
            <p:nvSpPr>
              <p:cNvPr id="38" name="Object 12"/>
              <p:cNvSpPr txBox="1">
                <a:spLocks noRot="1" noChangeAspect="1" noMove="1" noResize="1" noEditPoints="1" noAdjustHandles="1" noChangeArrowheads="1" noChangeShapeType="1" noTextEdit="1"/>
              </p:cNvSpPr>
              <p:nvPr/>
            </p:nvSpPr>
            <p:spPr bwMode="auto">
              <a:xfrm>
                <a:off x="3549253" y="2157413"/>
                <a:ext cx="4337447" cy="473869"/>
              </a:xfrm>
              <a:prstGeom prst="rect">
                <a:avLst/>
              </a:prstGeom>
              <a:blipFill>
                <a:blip r:embed="rId3"/>
                <a:stretch>
                  <a:fillRect/>
                </a:stretch>
              </a:blipFill>
            </p:spPr>
            <p:txBody>
              <a:bodyPr/>
              <a:lstStyle/>
              <a:p>
                <a:r>
                  <a:rPr lang="en-IN">
                    <a:noFill/>
                  </a:rPr>
                  <a:t> </a:t>
                </a:r>
              </a:p>
            </p:txBody>
          </p:sp>
        </mc:Fallback>
      </mc:AlternateContent>
      <p:sp>
        <p:nvSpPr>
          <p:cNvPr id="2" name="標題 1"/>
          <p:cNvSpPr>
            <a:spLocks noGrp="1"/>
          </p:cNvSpPr>
          <p:nvPr>
            <p:ph type="title"/>
          </p:nvPr>
        </p:nvSpPr>
        <p:spPr/>
        <p:txBody>
          <a:bodyPr>
            <a:normAutofit fontScale="90000"/>
          </a:bodyPr>
          <a:lstStyle/>
          <a:p>
            <a:pPr algn="ctr"/>
            <a:r>
              <a:rPr lang="en-US" altLang="zh-TW" b="1" dirty="0">
                <a:solidFill>
                  <a:srgbClr val="FF0000"/>
                </a:solidFill>
                <a:latin typeface="+mn-lt"/>
              </a:rPr>
              <a:t>Elements of Neural Network </a:t>
            </a:r>
            <a:endParaRPr lang="zh-TW" altLang="en-US" b="1" dirty="0">
              <a:solidFill>
                <a:srgbClr val="FF0000"/>
              </a:solidFill>
              <a:latin typeface="+mn-lt"/>
            </a:endParaRPr>
          </a:p>
        </p:txBody>
      </p:sp>
      <mc:AlternateContent xmlns:mc="http://schemas.openxmlformats.org/markup-compatibility/2006" xmlns:a14="http://schemas.microsoft.com/office/drawing/2010/main">
        <mc:Choice Requires="a14">
          <p:sp>
            <p:nvSpPr>
              <p:cNvPr id="35" name="文字方塊 34"/>
              <p:cNvSpPr txBox="1"/>
              <p:nvPr/>
            </p:nvSpPr>
            <p:spPr>
              <a:xfrm>
                <a:off x="4313630" y="1426528"/>
                <a:ext cx="1238801"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100" i="1">
                          <a:latin typeface="Cambria Math" panose="02040503050406030204" pitchFamily="18" charset="0"/>
                        </a:rPr>
                        <m:t>𝑓</m:t>
                      </m:r>
                      <m:r>
                        <a:rPr lang="en-US" altLang="zh-TW" sz="2100" i="1">
                          <a:latin typeface="Cambria Math" panose="02040503050406030204" pitchFamily="18" charset="0"/>
                        </a:rPr>
                        <m:t>:</m:t>
                      </m:r>
                      <m:sSup>
                        <m:sSupPr>
                          <m:ctrlPr>
                            <a:rPr lang="en-US" altLang="zh-TW" sz="2100" i="1">
                              <a:latin typeface="Cambria Math" panose="02040503050406030204" pitchFamily="18" charset="0"/>
                            </a:rPr>
                          </m:ctrlPr>
                        </m:sSupPr>
                        <m:e>
                          <m:r>
                            <a:rPr lang="en-US" altLang="zh-TW" sz="2100" i="1">
                              <a:latin typeface="Cambria Math" panose="02040503050406030204" pitchFamily="18" charset="0"/>
                            </a:rPr>
                            <m:t>𝑅</m:t>
                          </m:r>
                        </m:e>
                        <m:sup>
                          <m:r>
                            <a:rPr lang="en-US" altLang="zh-TW" sz="2100" i="1">
                              <a:latin typeface="Cambria Math" panose="02040503050406030204" pitchFamily="18" charset="0"/>
                            </a:rPr>
                            <m:t>𝐾</m:t>
                          </m:r>
                        </m:sup>
                      </m:sSup>
                      <m:r>
                        <a:rPr lang="en-US" altLang="zh-TW" sz="2100" i="1">
                          <a:latin typeface="Cambria Math" panose="02040503050406030204" pitchFamily="18" charset="0"/>
                          <a:ea typeface="Cambria Math" panose="02040503050406030204" pitchFamily="18" charset="0"/>
                        </a:rPr>
                        <m:t>→</m:t>
                      </m:r>
                      <m:r>
                        <a:rPr lang="en-US" altLang="zh-TW" sz="2100" i="1">
                          <a:latin typeface="Cambria Math" panose="02040503050406030204" pitchFamily="18" charset="0"/>
                          <a:ea typeface="Cambria Math" panose="02040503050406030204" pitchFamily="18" charset="0"/>
                        </a:rPr>
                        <m:t>𝑅</m:t>
                      </m:r>
                    </m:oMath>
                  </m:oMathPara>
                </a14:m>
                <a:endParaRPr lang="zh-TW" altLang="en-US" sz="21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4313630" y="1426528"/>
                <a:ext cx="1238801" cy="323165"/>
              </a:xfrm>
              <a:prstGeom prst="rect">
                <a:avLst/>
              </a:prstGeom>
              <a:blipFill>
                <a:blip r:embed="rId4"/>
                <a:stretch>
                  <a:fillRect l="-6897" r="-3448" b="-37736"/>
                </a:stretch>
              </a:blipFill>
            </p:spPr>
            <p:txBody>
              <a:bodyPr/>
              <a:lstStyle/>
              <a:p>
                <a:r>
                  <a:rPr lang="en-IN">
                    <a:noFill/>
                  </a:rPr>
                  <a:t> </a:t>
                </a:r>
              </a:p>
            </p:txBody>
          </p:sp>
        </mc:Fallback>
      </mc:AlternateContent>
      <p:sp>
        <p:nvSpPr>
          <p:cNvPr id="26" name="矩形 25"/>
          <p:cNvSpPr/>
          <p:nvPr/>
        </p:nvSpPr>
        <p:spPr>
          <a:xfrm>
            <a:off x="2704750" y="2203929"/>
            <a:ext cx="467168" cy="166451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a:p>
        </p:txBody>
      </p:sp>
      <p:cxnSp>
        <p:nvCxnSpPr>
          <p:cNvPr id="36" name="直線單箭頭接點 35"/>
          <p:cNvCxnSpPr/>
          <p:nvPr/>
        </p:nvCxnSpPr>
        <p:spPr>
          <a:xfrm flipV="1">
            <a:off x="5415967" y="3331169"/>
            <a:ext cx="603515"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966236" y="2138028"/>
            <a:ext cx="447523" cy="210526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050"/>
          </a:p>
        </p:txBody>
      </p:sp>
      <p:cxnSp>
        <p:nvCxnSpPr>
          <p:cNvPr id="6" name="直線單箭頭接點 5"/>
          <p:cNvCxnSpPr>
            <a:cxnSpLocks/>
            <a:endCxn id="22" idx="1"/>
          </p:cNvCxnSpPr>
          <p:nvPr/>
        </p:nvCxnSpPr>
        <p:spPr>
          <a:xfrm flipV="1">
            <a:off x="2408044" y="3339002"/>
            <a:ext cx="1609169" cy="5916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4883142" y="2957323"/>
            <a:ext cx="706209" cy="70620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800" dirty="0"/>
          </a:p>
        </p:txBody>
      </p:sp>
      <p:graphicFrame>
        <p:nvGraphicFramePr>
          <p:cNvPr id="8" name="Object 12"/>
          <p:cNvGraphicFramePr>
            <a:graphicFrameLocks noChangeAspect="1"/>
          </p:cNvGraphicFramePr>
          <p:nvPr/>
        </p:nvGraphicFramePr>
        <p:xfrm>
          <a:off x="4529942" y="3040893"/>
          <a:ext cx="264319" cy="263128"/>
        </p:xfrm>
        <a:graphic>
          <a:graphicData uri="http://schemas.openxmlformats.org/presentationml/2006/ole">
            <mc:AlternateContent xmlns:mc="http://schemas.openxmlformats.org/markup-compatibility/2006">
              <mc:Choice xmlns:v="urn:schemas-microsoft-com:vml" Requires="v">
                <p:oleObj name="方程式" r:id="rId5" imgW="126720" imgH="126720" progId="Equation.3">
                  <p:embed/>
                </p:oleObj>
              </mc:Choice>
              <mc:Fallback>
                <p:oleObj name="方程式" r:id="rId5" imgW="126720" imgH="126720" progId="Equation.3">
                  <p:embed/>
                  <p:pic>
                    <p:nvPicPr>
                      <p:cNvPr id="8" name="Object 12"/>
                      <p:cNvPicPr>
                        <a:picLocks noChangeAspect="1" noChangeArrowheads="1"/>
                      </p:cNvPicPr>
                      <p:nvPr/>
                    </p:nvPicPr>
                    <p:blipFill>
                      <a:blip r:embed="rId6"/>
                      <a:srcRect/>
                      <a:stretch>
                        <a:fillRect/>
                      </a:stretch>
                    </p:blipFill>
                    <p:spPr bwMode="auto">
                      <a:xfrm>
                        <a:off x="4529942" y="3040893"/>
                        <a:ext cx="264319" cy="26312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9" name="Object 12"/>
              <p:cNvSpPr txBox="1"/>
              <p:nvPr/>
            </p:nvSpPr>
            <p:spPr bwMode="auto">
              <a:xfrm>
                <a:off x="2747963" y="2219325"/>
                <a:ext cx="370285" cy="44648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𝑤</m:t>
                          </m:r>
                        </m:e>
                        <m:sub>
                          <m:r>
                            <a:rPr lang="en-IN" sz="1800" i="1">
                              <a:latin typeface="Cambria Math" panose="02040503050406030204" pitchFamily="18" charset="0"/>
                            </a:rPr>
                            <m:t>0</m:t>
                          </m:r>
                        </m:sub>
                      </m:sSub>
                    </m:oMath>
                  </m:oMathPara>
                </a14:m>
                <a:endParaRPr lang="en-IN" sz="1800" dirty="0"/>
              </a:p>
            </p:txBody>
          </p:sp>
        </mc:Choice>
        <mc:Fallback xmlns="">
          <p:sp>
            <p:nvSpPr>
              <p:cNvPr id="9" name="Object 12"/>
              <p:cNvSpPr txBox="1">
                <a:spLocks noRot="1" noChangeAspect="1" noMove="1" noResize="1" noEditPoints="1" noAdjustHandles="1" noChangeArrowheads="1" noChangeShapeType="1" noTextEdit="1"/>
              </p:cNvSpPr>
              <p:nvPr/>
            </p:nvSpPr>
            <p:spPr bwMode="auto">
              <a:xfrm>
                <a:off x="2747963" y="2219325"/>
                <a:ext cx="370285" cy="446485"/>
              </a:xfrm>
              <a:prstGeom prst="rect">
                <a:avLst/>
              </a:prstGeom>
              <a:blipFill>
                <a:blip r:embed="rId7"/>
                <a:stretch>
                  <a:fillRect r="-98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Object 12"/>
              <p:cNvSpPr txBox="1"/>
              <p:nvPr/>
            </p:nvSpPr>
            <p:spPr bwMode="auto">
              <a:xfrm>
                <a:off x="2751535" y="2696766"/>
                <a:ext cx="396478" cy="446484"/>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𝑤</m:t>
                          </m:r>
                        </m:e>
                        <m:sub>
                          <m:r>
                            <a:rPr lang="en-IN" sz="1800" i="1">
                              <a:latin typeface="Cambria Math" panose="02040503050406030204" pitchFamily="18" charset="0"/>
                            </a:rPr>
                            <m:t>1</m:t>
                          </m:r>
                        </m:sub>
                      </m:sSub>
                    </m:oMath>
                  </m:oMathPara>
                </a14:m>
                <a:endParaRPr lang="en-IN" sz="1800" dirty="0"/>
              </a:p>
            </p:txBody>
          </p:sp>
        </mc:Choice>
        <mc:Fallback xmlns="">
          <p:sp>
            <p:nvSpPr>
              <p:cNvPr id="10" name="Object 12"/>
              <p:cNvSpPr txBox="1">
                <a:spLocks noRot="1" noChangeAspect="1" noMove="1" noResize="1" noEditPoints="1" noAdjustHandles="1" noChangeArrowheads="1" noChangeShapeType="1" noTextEdit="1"/>
              </p:cNvSpPr>
              <p:nvPr/>
            </p:nvSpPr>
            <p:spPr bwMode="auto">
              <a:xfrm>
                <a:off x="2751535" y="2696766"/>
                <a:ext cx="396478" cy="446484"/>
              </a:xfrm>
              <a:prstGeom prst="rect">
                <a:avLst/>
              </a:prstGeom>
              <a:blipFill>
                <a:blip r:embed="rId8"/>
                <a:stretch>
                  <a:fillRect r="-30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Object 12"/>
              <p:cNvSpPr txBox="1"/>
              <p:nvPr/>
            </p:nvSpPr>
            <p:spPr bwMode="auto">
              <a:xfrm>
                <a:off x="2747963" y="3281363"/>
                <a:ext cx="448866" cy="44648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𝑤</m:t>
                          </m:r>
                        </m:e>
                        <m:sub>
                          <m:r>
                            <m:rPr>
                              <m:sty m:val="p"/>
                            </m:rPr>
                            <a:rPr lang="en-IN" sz="1800">
                              <a:latin typeface="Cambria Math" panose="02040503050406030204" pitchFamily="18" charset="0"/>
                            </a:rPr>
                            <m:t>K</m:t>
                          </m:r>
                        </m:sub>
                      </m:sSub>
                    </m:oMath>
                  </m:oMathPara>
                </a14:m>
                <a:endParaRPr lang="en-IN" sz="1800" dirty="0"/>
              </a:p>
            </p:txBody>
          </p:sp>
        </mc:Choice>
        <mc:Fallback xmlns="">
          <p:sp>
            <p:nvSpPr>
              <p:cNvPr id="11" name="Object 12"/>
              <p:cNvSpPr txBox="1">
                <a:spLocks noRot="1" noChangeAspect="1" noMove="1" noResize="1" noEditPoints="1" noAdjustHandles="1" noChangeArrowheads="1" noChangeShapeType="1" noTextEdit="1"/>
              </p:cNvSpPr>
              <p:nvPr/>
            </p:nvSpPr>
            <p:spPr bwMode="auto">
              <a:xfrm>
                <a:off x="2747963" y="3281363"/>
                <a:ext cx="448866" cy="446485"/>
              </a:xfrm>
              <a:prstGeom prst="rect">
                <a:avLst/>
              </a:prstGeom>
              <a:blipFill>
                <a:blip r:embed="rId9"/>
                <a:stretch>
                  <a:fillRect/>
                </a:stretch>
              </a:blipFill>
            </p:spPr>
            <p:txBody>
              <a:bodyPr/>
              <a:lstStyle/>
              <a:p>
                <a:r>
                  <a:rPr lang="en-IN">
                    <a:noFill/>
                  </a:rPr>
                  <a:t> </a:t>
                </a:r>
              </a:p>
            </p:txBody>
          </p:sp>
        </mc:Fallback>
      </mc:AlternateContent>
      <p:cxnSp>
        <p:nvCxnSpPr>
          <p:cNvPr id="12" name="直線單箭頭接點 11"/>
          <p:cNvCxnSpPr/>
          <p:nvPr/>
        </p:nvCxnSpPr>
        <p:spPr>
          <a:xfrm flipV="1">
            <a:off x="4273349" y="3316051"/>
            <a:ext cx="603515"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cxnSpLocks/>
            <a:endCxn id="22" idx="1"/>
          </p:cNvCxnSpPr>
          <p:nvPr/>
        </p:nvCxnSpPr>
        <p:spPr>
          <a:xfrm>
            <a:off x="2399020" y="3018560"/>
            <a:ext cx="1618193" cy="320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22" idx="1"/>
          </p:cNvCxnSpPr>
          <p:nvPr/>
        </p:nvCxnSpPr>
        <p:spPr>
          <a:xfrm>
            <a:off x="2413759" y="2374853"/>
            <a:ext cx="1603454" cy="9641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rot="5400000">
            <a:off x="1971374" y="3372223"/>
            <a:ext cx="576943" cy="415498"/>
          </a:xfrm>
          <a:prstGeom prst="rect">
            <a:avLst/>
          </a:prstGeom>
          <a:noFill/>
        </p:spPr>
        <p:txBody>
          <a:bodyPr wrap="square" rtlCol="0">
            <a:spAutoFit/>
          </a:bodyPr>
          <a:lstStyle/>
          <a:p>
            <a:pPr algn="ctr"/>
            <a:r>
              <a:rPr lang="en-US" altLang="zh-TW" sz="2100" dirty="0"/>
              <a:t>…</a:t>
            </a:r>
            <a:endParaRPr lang="zh-TW" altLang="en-US" sz="2100" dirty="0"/>
          </a:p>
        </p:txBody>
      </p:sp>
      <mc:AlternateContent xmlns:mc="http://schemas.openxmlformats.org/markup-compatibility/2006" xmlns:a14="http://schemas.microsoft.com/office/drawing/2010/main">
        <mc:Choice Requires="a14">
          <p:sp>
            <p:nvSpPr>
              <p:cNvPr id="16" name="Object 12"/>
              <p:cNvSpPr txBox="1"/>
              <p:nvPr/>
            </p:nvSpPr>
            <p:spPr bwMode="auto">
              <a:xfrm>
                <a:off x="2027635" y="2106216"/>
                <a:ext cx="371475" cy="47267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0</m:t>
                          </m:r>
                        </m:sub>
                      </m:sSub>
                    </m:oMath>
                  </m:oMathPara>
                </a14:m>
                <a:endParaRPr lang="en-IN" sz="1800" dirty="0"/>
              </a:p>
            </p:txBody>
          </p:sp>
        </mc:Choice>
        <mc:Fallback xmlns="">
          <p:sp>
            <p:nvSpPr>
              <p:cNvPr id="16" name="Object 12"/>
              <p:cNvSpPr txBox="1">
                <a:spLocks noRot="1" noChangeAspect="1" noMove="1" noResize="1" noEditPoints="1" noAdjustHandles="1" noChangeArrowheads="1" noChangeShapeType="1" noTextEdit="1"/>
              </p:cNvSpPr>
              <p:nvPr/>
            </p:nvSpPr>
            <p:spPr bwMode="auto">
              <a:xfrm>
                <a:off x="2027635" y="2106216"/>
                <a:ext cx="371475" cy="472678"/>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Object 12"/>
              <p:cNvSpPr txBox="1"/>
              <p:nvPr/>
            </p:nvSpPr>
            <p:spPr bwMode="auto">
              <a:xfrm>
                <a:off x="2027635" y="2782491"/>
                <a:ext cx="371475" cy="47267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1</m:t>
                          </m:r>
                        </m:sub>
                      </m:sSub>
                    </m:oMath>
                  </m:oMathPara>
                </a14:m>
                <a:endParaRPr lang="en-IN" sz="1800" dirty="0"/>
              </a:p>
            </p:txBody>
          </p:sp>
        </mc:Choice>
        <mc:Fallback xmlns="">
          <p:sp>
            <p:nvSpPr>
              <p:cNvPr id="17" name="Object 12"/>
              <p:cNvSpPr txBox="1">
                <a:spLocks noRot="1" noChangeAspect="1" noMove="1" noResize="1" noEditPoints="1" noAdjustHandles="1" noChangeArrowheads="1" noChangeShapeType="1" noTextEdit="1"/>
              </p:cNvSpPr>
              <p:nvPr/>
            </p:nvSpPr>
            <p:spPr bwMode="auto">
              <a:xfrm>
                <a:off x="2027635" y="2782491"/>
                <a:ext cx="371475" cy="472678"/>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bject 12"/>
              <p:cNvSpPr txBox="1"/>
              <p:nvPr/>
            </p:nvSpPr>
            <p:spPr bwMode="auto">
              <a:xfrm>
                <a:off x="1995488" y="3694510"/>
                <a:ext cx="427435" cy="47267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m:rPr>
                              <m:sty m:val="p"/>
                            </m:rPr>
                            <a:rPr lang="en-IN" sz="1800">
                              <a:latin typeface="Cambria Math" panose="02040503050406030204" pitchFamily="18" charset="0"/>
                            </a:rPr>
                            <m:t>K</m:t>
                          </m:r>
                        </m:sub>
                      </m:sSub>
                    </m:oMath>
                  </m:oMathPara>
                </a14:m>
                <a:endParaRPr lang="en-IN" sz="1800" dirty="0"/>
              </a:p>
            </p:txBody>
          </p:sp>
        </mc:Choice>
        <mc:Fallback xmlns="">
          <p:sp>
            <p:nvSpPr>
              <p:cNvPr id="18" name="Object 12"/>
              <p:cNvSpPr txBox="1">
                <a:spLocks noRot="1" noChangeAspect="1" noMove="1" noResize="1" noEditPoints="1" noAdjustHandles="1" noChangeArrowheads="1" noChangeShapeType="1" noTextEdit="1"/>
              </p:cNvSpPr>
              <p:nvPr/>
            </p:nvSpPr>
            <p:spPr bwMode="auto">
              <a:xfrm>
                <a:off x="1995488" y="3694510"/>
                <a:ext cx="427435" cy="472678"/>
              </a:xfrm>
              <a:prstGeom prst="rect">
                <a:avLst/>
              </a:prstGeom>
              <a:blipFill>
                <a:blip r:embed="rId12"/>
                <a:stretch>
                  <a:fillRect/>
                </a:stretch>
              </a:blipFill>
            </p:spPr>
            <p:txBody>
              <a:bodyPr/>
              <a:lstStyle/>
              <a:p>
                <a:r>
                  <a:rPr lang="en-IN">
                    <a:noFill/>
                  </a:rPr>
                  <a:t> </a:t>
                </a:r>
              </a:p>
            </p:txBody>
          </p:sp>
        </mc:Fallback>
      </mc:AlternateContent>
      <p:grpSp>
        <p:nvGrpSpPr>
          <p:cNvPr id="21" name="群組 20"/>
          <p:cNvGrpSpPr/>
          <p:nvPr/>
        </p:nvGrpSpPr>
        <p:grpSpPr>
          <a:xfrm>
            <a:off x="4017214" y="3143883"/>
            <a:ext cx="390239" cy="39023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a:p>
          </p:txBody>
        </p:sp>
        <p:graphicFrame>
          <p:nvGraphicFramePr>
            <p:cNvPr id="2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13" imgW="139680" imgH="139680" progId="Equation.3">
                    <p:embed/>
                  </p:oleObj>
                </mc:Choice>
                <mc:Fallback>
                  <p:oleObj name="方程式" r:id="rId13" imgW="139680" imgH="139680" progId="Equation.3">
                    <p:embed/>
                    <p:pic>
                      <p:nvPicPr>
                        <p:cNvPr id="23" name="Object 12"/>
                        <p:cNvPicPr>
                          <a:picLocks noChangeAspect="1" noChangeArrowheads="1"/>
                        </p:cNvPicPr>
                        <p:nvPr/>
                      </p:nvPicPr>
                      <p:blipFill>
                        <a:blip r:embed="rId14"/>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8" name="Object 12"/>
          <p:cNvGraphicFramePr>
            <a:graphicFrameLocks noChangeAspect="1"/>
          </p:cNvGraphicFramePr>
          <p:nvPr/>
        </p:nvGraphicFramePr>
        <p:xfrm>
          <a:off x="5122069" y="3103960"/>
          <a:ext cx="213122" cy="400050"/>
        </p:xfrm>
        <a:graphic>
          <a:graphicData uri="http://schemas.openxmlformats.org/presentationml/2006/ole">
            <mc:AlternateContent xmlns:mc="http://schemas.openxmlformats.org/markup-compatibility/2006">
              <mc:Choice xmlns:v="urn:schemas-microsoft-com:vml" Requires="v">
                <p:oleObj name="Equation" r:id="rId15" imgW="114120" imgH="215640" progId="Equation.3">
                  <p:embed/>
                </p:oleObj>
              </mc:Choice>
              <mc:Fallback>
                <p:oleObj name="Equation" r:id="rId15" imgW="114120" imgH="215640" progId="Equation.3">
                  <p:embed/>
                  <p:pic>
                    <p:nvPicPr>
                      <p:cNvPr id="28" name="Object 12"/>
                      <p:cNvPicPr>
                        <a:picLocks noChangeAspect="1" noChangeArrowheads="1"/>
                      </p:cNvPicPr>
                      <p:nvPr/>
                    </p:nvPicPr>
                    <p:blipFill>
                      <a:blip r:embed="rId16"/>
                      <a:srcRect/>
                      <a:stretch>
                        <a:fillRect/>
                      </a:stretch>
                    </p:blipFill>
                    <p:spPr bwMode="auto">
                      <a:xfrm>
                        <a:off x="5122069" y="3103960"/>
                        <a:ext cx="213122" cy="400050"/>
                      </a:xfrm>
                      <a:prstGeom prst="rect">
                        <a:avLst/>
                      </a:prstGeom>
                      <a:noFill/>
                    </p:spPr>
                  </p:pic>
                </p:oleObj>
              </mc:Fallback>
            </mc:AlternateContent>
          </a:graphicData>
        </a:graphic>
      </p:graphicFrame>
      <p:sp>
        <p:nvSpPr>
          <p:cNvPr id="40" name="文字方塊 39"/>
          <p:cNvSpPr txBox="1"/>
          <p:nvPr/>
        </p:nvSpPr>
        <p:spPr>
          <a:xfrm>
            <a:off x="4575106" y="3709010"/>
            <a:ext cx="2160851" cy="369332"/>
          </a:xfrm>
          <a:prstGeom prst="rect">
            <a:avLst/>
          </a:prstGeom>
          <a:noFill/>
        </p:spPr>
        <p:txBody>
          <a:bodyPr wrap="square" rtlCol="0">
            <a:spAutoFit/>
          </a:bodyPr>
          <a:lstStyle/>
          <a:p>
            <a:pPr algn="ctr"/>
            <a:r>
              <a:rPr lang="en-US" altLang="zh-TW" sz="1800" dirty="0">
                <a:solidFill>
                  <a:srgbClr val="0000FF"/>
                </a:solidFill>
              </a:rPr>
              <a:t>Activation function</a:t>
            </a:r>
            <a:endParaRPr lang="zh-TW" altLang="en-US" sz="1800" dirty="0">
              <a:solidFill>
                <a:srgbClr val="0000FF"/>
              </a:solidFill>
            </a:endParaRPr>
          </a:p>
        </p:txBody>
      </p:sp>
      <p:sp>
        <p:nvSpPr>
          <p:cNvPr id="39" name="文字方塊 38"/>
          <p:cNvSpPr txBox="1"/>
          <p:nvPr/>
        </p:nvSpPr>
        <p:spPr>
          <a:xfrm>
            <a:off x="2518278" y="3930649"/>
            <a:ext cx="889929" cy="646331"/>
          </a:xfrm>
          <a:prstGeom prst="rect">
            <a:avLst/>
          </a:prstGeom>
          <a:noFill/>
        </p:spPr>
        <p:txBody>
          <a:bodyPr wrap="square" rtlCol="0">
            <a:spAutoFit/>
          </a:bodyPr>
          <a:lstStyle/>
          <a:p>
            <a:pPr algn="ctr"/>
            <a:r>
              <a:rPr lang="en-US" altLang="zh-TW" sz="1800" dirty="0">
                <a:solidFill>
                  <a:srgbClr val="0000FF"/>
                </a:solidFill>
              </a:rPr>
              <a:t>weights</a:t>
            </a:r>
            <a:endParaRPr lang="zh-TW" altLang="en-US" sz="1800" dirty="0">
              <a:solidFill>
                <a:srgbClr val="0000FF"/>
              </a:solidFill>
            </a:endParaRPr>
          </a:p>
        </p:txBody>
      </p:sp>
      <p:sp>
        <p:nvSpPr>
          <p:cNvPr id="3" name="矩形 2"/>
          <p:cNvSpPr/>
          <p:nvPr/>
        </p:nvSpPr>
        <p:spPr>
          <a:xfrm>
            <a:off x="2985458" y="1368821"/>
            <a:ext cx="1261884" cy="461665"/>
          </a:xfrm>
          <a:prstGeom prst="rect">
            <a:avLst/>
          </a:prstGeom>
        </p:spPr>
        <p:txBody>
          <a:bodyPr wrap="none">
            <a:spAutoFit/>
          </a:bodyPr>
          <a:lstStyle/>
          <a:p>
            <a:r>
              <a:rPr lang="en-US" altLang="zh-TW" sz="2400" b="1" i="1" u="sng" dirty="0"/>
              <a:t>Neuron</a:t>
            </a:r>
            <a:endParaRPr lang="zh-TW" altLang="en-US" sz="2400" b="1" i="1" u="sng" dirty="0"/>
          </a:p>
        </p:txBody>
      </p:sp>
      <p:sp>
        <p:nvSpPr>
          <p:cNvPr id="33" name="TextBox 32"/>
          <p:cNvSpPr txBox="1"/>
          <p:nvPr/>
        </p:nvSpPr>
        <p:spPr>
          <a:xfrm>
            <a:off x="6065041" y="3171928"/>
            <a:ext cx="534834" cy="253916"/>
          </a:xfrm>
          <a:prstGeom prst="rect">
            <a:avLst/>
          </a:prstGeom>
          <a:noFill/>
        </p:spPr>
        <p:txBody>
          <a:bodyPr wrap="square" rtlCol="0">
            <a:spAutoFit/>
          </a:bodyPr>
          <a:lstStyle/>
          <a:p>
            <a:r>
              <a:rPr lang="en-US" sz="1050" dirty="0"/>
              <a:t>h(</a:t>
            </a:r>
            <a:r>
              <a:rPr lang="en-US" sz="1050" b="1" dirty="0"/>
              <a:t>z</a:t>
            </a:r>
            <a:r>
              <a:rPr lang="en-US" sz="1050" dirty="0"/>
              <a:t>)</a:t>
            </a:r>
          </a:p>
        </p:txBody>
      </p:sp>
      <p:pic>
        <p:nvPicPr>
          <p:cNvPr id="4" name="Google Shape;87;p17">
            <a:extLst>
              <a:ext uri="{FF2B5EF4-FFF2-40B4-BE49-F238E27FC236}">
                <a16:creationId xmlns:a16="http://schemas.microsoft.com/office/drawing/2014/main" id="{DECA85FD-C010-D4D8-E12E-C210A1989842}"/>
              </a:ext>
            </a:extLst>
          </p:cNvPr>
          <p:cNvPicPr preferRelativeResize="0"/>
          <p:nvPr/>
        </p:nvPicPr>
        <p:blipFill rotWithShape="1">
          <a:blip r:embed="rId17">
            <a:alphaModFix/>
          </a:blip>
          <a:srcRect/>
          <a:stretch/>
        </p:blipFill>
        <p:spPr>
          <a:xfrm>
            <a:off x="6283227" y="4554456"/>
            <a:ext cx="1714500" cy="571500"/>
          </a:xfrm>
          <a:prstGeom prst="rect">
            <a:avLst/>
          </a:prstGeom>
          <a:noFill/>
          <a:ln>
            <a:noFill/>
          </a:ln>
        </p:spPr>
      </p:pic>
      <p:pic>
        <p:nvPicPr>
          <p:cNvPr id="19" name="Picture 2">
            <a:extLst>
              <a:ext uri="{FF2B5EF4-FFF2-40B4-BE49-F238E27FC236}">
                <a16:creationId xmlns:a16="http://schemas.microsoft.com/office/drawing/2014/main" id="{F112F6F4-C328-DD51-3C18-DAC1DAA3639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38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40" grpId="0"/>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Object 12"/>
              <p:cNvSpPr txBox="1"/>
              <p:nvPr/>
            </p:nvSpPr>
            <p:spPr bwMode="auto">
              <a:xfrm>
                <a:off x="3549253" y="2157413"/>
                <a:ext cx="4337447" cy="473869"/>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IN" sz="1800" i="1">
                          <a:latin typeface="Cambria Math" panose="02040503050406030204" pitchFamily="18" charset="0"/>
                        </a:rPr>
                        <m:t>𝑧</m:t>
                      </m:r>
                      <m:r>
                        <a:rPr lang="en-IN" sz="1800" i="1">
                          <a:latin typeface="Cambria Math" panose="02040503050406030204" pitchFamily="18" charset="0"/>
                        </a:rPr>
                        <m:t>=</m:t>
                      </m:r>
                      <m:sSub>
                        <m:sSubPr>
                          <m:ctrlPr>
                            <a:rPr lang="en-IN" sz="1800" i="1">
                              <a:latin typeface="Cambria Math" panose="02040503050406030204" pitchFamily="18" charset="0"/>
                            </a:rPr>
                          </m:ctrlPr>
                        </m:sSubPr>
                        <m:e>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0</m:t>
                              </m:r>
                            </m:sub>
                          </m:sSub>
                          <m:r>
                            <a:rPr lang="en-IN" sz="1800" i="1">
                              <a:latin typeface="Cambria Math" panose="02040503050406030204" pitchFamily="18" charset="0"/>
                            </a:rPr>
                            <m:t>𝑤</m:t>
                          </m:r>
                        </m:e>
                        <m:sub>
                          <m:r>
                            <a:rPr lang="en-IN" sz="1800" i="1">
                              <a:latin typeface="Cambria Math" panose="02040503050406030204" pitchFamily="18" charset="0"/>
                            </a:rPr>
                            <m:t>0</m:t>
                          </m:r>
                        </m:sub>
                      </m:sSub>
                      <m:sSub>
                        <m:sSubPr>
                          <m:ctrlPr>
                            <a:rPr lang="en-IN" sz="1800" i="1">
                              <a:latin typeface="Cambria Math" panose="02040503050406030204" pitchFamily="18" charset="0"/>
                            </a:rPr>
                          </m:ctrlPr>
                        </m:sSubPr>
                        <m:e>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1</m:t>
                              </m:r>
                            </m:sub>
                          </m:sSub>
                          <m:r>
                            <a:rPr lang="en-IN" sz="1800" i="1">
                              <a:latin typeface="Cambria Math" panose="02040503050406030204" pitchFamily="18" charset="0"/>
                            </a:rPr>
                            <m:t>𝑤</m:t>
                          </m:r>
                        </m:e>
                        <m:sub>
                          <m:r>
                            <a:rPr lang="en-IN" sz="1800" i="1">
                              <a:latin typeface="Cambria Math" panose="02040503050406030204" pitchFamily="18" charset="0"/>
                            </a:rPr>
                            <m:t>1</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2</m:t>
                          </m:r>
                        </m:sub>
                      </m:sSub>
                      <m:sSub>
                        <m:sSubPr>
                          <m:ctrlPr>
                            <a:rPr lang="en-IN" sz="1800" i="1">
                              <a:latin typeface="Cambria Math" panose="02040503050406030204" pitchFamily="18" charset="0"/>
                            </a:rPr>
                          </m:ctrlPr>
                        </m:sSubPr>
                        <m:e>
                          <m:r>
                            <a:rPr lang="en-IN" sz="1800" i="1">
                              <a:latin typeface="Cambria Math" panose="02040503050406030204" pitchFamily="18" charset="0"/>
                            </a:rPr>
                            <m:t>𝑤</m:t>
                          </m:r>
                        </m:e>
                        <m:sub>
                          <m:r>
                            <a:rPr lang="en-IN" sz="1800" i="1">
                              <a:latin typeface="Cambria Math" panose="02040503050406030204" pitchFamily="18" charset="0"/>
                            </a:rPr>
                            <m:t>2</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𝐾</m:t>
                          </m:r>
                        </m:sub>
                      </m:sSub>
                      <m:sSub>
                        <m:sSubPr>
                          <m:ctrlPr>
                            <a:rPr lang="en-IN" sz="1800" i="1">
                              <a:latin typeface="Cambria Math" panose="02040503050406030204" pitchFamily="18" charset="0"/>
                            </a:rPr>
                          </m:ctrlPr>
                        </m:sSubPr>
                        <m:e>
                          <m:r>
                            <a:rPr lang="en-IN" sz="1800" i="1">
                              <a:latin typeface="Cambria Math" panose="02040503050406030204" pitchFamily="18" charset="0"/>
                            </a:rPr>
                            <m:t>𝑤</m:t>
                          </m:r>
                        </m:e>
                        <m:sub>
                          <m:r>
                            <a:rPr lang="en-IN" sz="1800" i="1">
                              <a:latin typeface="Cambria Math" panose="02040503050406030204" pitchFamily="18" charset="0"/>
                            </a:rPr>
                            <m:t>𝐾</m:t>
                          </m:r>
                        </m:sub>
                      </m:sSub>
                    </m:oMath>
                  </m:oMathPara>
                </a14:m>
                <a:endParaRPr lang="en-IN" sz="1800" dirty="0"/>
              </a:p>
            </p:txBody>
          </p:sp>
        </mc:Choice>
        <mc:Fallback xmlns="">
          <p:sp>
            <p:nvSpPr>
              <p:cNvPr id="38" name="Object 12"/>
              <p:cNvSpPr txBox="1">
                <a:spLocks noRot="1" noChangeAspect="1" noMove="1" noResize="1" noEditPoints="1" noAdjustHandles="1" noChangeArrowheads="1" noChangeShapeType="1" noTextEdit="1"/>
              </p:cNvSpPr>
              <p:nvPr/>
            </p:nvSpPr>
            <p:spPr bwMode="auto">
              <a:xfrm>
                <a:off x="3549253" y="2157413"/>
                <a:ext cx="4337447" cy="473869"/>
              </a:xfrm>
              <a:prstGeom prst="rect">
                <a:avLst/>
              </a:prstGeom>
              <a:blipFill>
                <a:blip r:embed="rId3"/>
                <a:stretch>
                  <a:fillRect/>
                </a:stretch>
              </a:blipFill>
            </p:spPr>
            <p:txBody>
              <a:bodyPr/>
              <a:lstStyle/>
              <a:p>
                <a:r>
                  <a:rPr lang="en-IN">
                    <a:noFill/>
                  </a:rPr>
                  <a:t> </a:t>
                </a:r>
              </a:p>
            </p:txBody>
          </p:sp>
        </mc:Fallback>
      </mc:AlternateContent>
      <p:sp>
        <p:nvSpPr>
          <p:cNvPr id="2" name="標題 1"/>
          <p:cNvSpPr>
            <a:spLocks noGrp="1"/>
          </p:cNvSpPr>
          <p:nvPr>
            <p:ph type="title"/>
          </p:nvPr>
        </p:nvSpPr>
        <p:spPr/>
        <p:txBody>
          <a:bodyPr>
            <a:normAutofit fontScale="90000"/>
          </a:bodyPr>
          <a:lstStyle/>
          <a:p>
            <a:pPr algn="ctr"/>
            <a:r>
              <a:rPr lang="en-US" altLang="zh-TW" b="1" dirty="0">
                <a:solidFill>
                  <a:srgbClr val="FF0000"/>
                </a:solidFill>
                <a:latin typeface="+mn-lt"/>
              </a:rPr>
              <a:t>Elements of Neural Network </a:t>
            </a:r>
            <a:endParaRPr lang="zh-TW" altLang="en-US" b="1" dirty="0">
              <a:solidFill>
                <a:srgbClr val="FF0000"/>
              </a:solidFill>
              <a:latin typeface="+mn-lt"/>
            </a:endParaRPr>
          </a:p>
        </p:txBody>
      </p:sp>
      <mc:AlternateContent xmlns:mc="http://schemas.openxmlformats.org/markup-compatibility/2006" xmlns:a14="http://schemas.microsoft.com/office/drawing/2010/main">
        <mc:Choice Requires="a14">
          <p:sp>
            <p:nvSpPr>
              <p:cNvPr id="35" name="文字方塊 34"/>
              <p:cNvSpPr txBox="1"/>
              <p:nvPr/>
            </p:nvSpPr>
            <p:spPr>
              <a:xfrm>
                <a:off x="4313630" y="1426528"/>
                <a:ext cx="1238801"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100" i="1">
                          <a:latin typeface="Cambria Math" panose="02040503050406030204" pitchFamily="18" charset="0"/>
                        </a:rPr>
                        <m:t>𝑓</m:t>
                      </m:r>
                      <m:r>
                        <a:rPr lang="en-US" altLang="zh-TW" sz="2100" i="1">
                          <a:latin typeface="Cambria Math" panose="02040503050406030204" pitchFamily="18" charset="0"/>
                        </a:rPr>
                        <m:t>:</m:t>
                      </m:r>
                      <m:sSup>
                        <m:sSupPr>
                          <m:ctrlPr>
                            <a:rPr lang="en-US" altLang="zh-TW" sz="2100" i="1">
                              <a:latin typeface="Cambria Math" panose="02040503050406030204" pitchFamily="18" charset="0"/>
                            </a:rPr>
                          </m:ctrlPr>
                        </m:sSupPr>
                        <m:e>
                          <m:r>
                            <a:rPr lang="en-US" altLang="zh-TW" sz="2100" i="1">
                              <a:latin typeface="Cambria Math" panose="02040503050406030204" pitchFamily="18" charset="0"/>
                            </a:rPr>
                            <m:t>𝑅</m:t>
                          </m:r>
                        </m:e>
                        <m:sup>
                          <m:r>
                            <a:rPr lang="en-US" altLang="zh-TW" sz="2100" i="1">
                              <a:latin typeface="Cambria Math" panose="02040503050406030204" pitchFamily="18" charset="0"/>
                            </a:rPr>
                            <m:t>𝐾</m:t>
                          </m:r>
                        </m:sup>
                      </m:sSup>
                      <m:r>
                        <a:rPr lang="en-US" altLang="zh-TW" sz="2100" i="1">
                          <a:latin typeface="Cambria Math" panose="02040503050406030204" pitchFamily="18" charset="0"/>
                          <a:ea typeface="Cambria Math" panose="02040503050406030204" pitchFamily="18" charset="0"/>
                        </a:rPr>
                        <m:t>→</m:t>
                      </m:r>
                      <m:r>
                        <a:rPr lang="en-US" altLang="zh-TW" sz="2100" i="1">
                          <a:latin typeface="Cambria Math" panose="02040503050406030204" pitchFamily="18" charset="0"/>
                          <a:ea typeface="Cambria Math" panose="02040503050406030204" pitchFamily="18" charset="0"/>
                        </a:rPr>
                        <m:t>𝑅</m:t>
                      </m:r>
                    </m:oMath>
                  </m:oMathPara>
                </a14:m>
                <a:endParaRPr lang="zh-TW" altLang="en-US" sz="21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4313630" y="1426528"/>
                <a:ext cx="1238801" cy="323165"/>
              </a:xfrm>
              <a:prstGeom prst="rect">
                <a:avLst/>
              </a:prstGeom>
              <a:blipFill>
                <a:blip r:embed="rId4"/>
                <a:stretch>
                  <a:fillRect l="-6897" r="-3448" b="-37736"/>
                </a:stretch>
              </a:blipFill>
            </p:spPr>
            <p:txBody>
              <a:bodyPr/>
              <a:lstStyle/>
              <a:p>
                <a:r>
                  <a:rPr lang="en-IN">
                    <a:noFill/>
                  </a:rPr>
                  <a:t> </a:t>
                </a:r>
              </a:p>
            </p:txBody>
          </p:sp>
        </mc:Fallback>
      </mc:AlternateContent>
      <p:sp>
        <p:nvSpPr>
          <p:cNvPr id="26" name="矩形 25"/>
          <p:cNvSpPr/>
          <p:nvPr/>
        </p:nvSpPr>
        <p:spPr>
          <a:xfrm>
            <a:off x="2704750" y="2203929"/>
            <a:ext cx="467168" cy="166451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a:p>
        </p:txBody>
      </p:sp>
      <p:cxnSp>
        <p:nvCxnSpPr>
          <p:cNvPr id="36" name="直線單箭頭接點 35"/>
          <p:cNvCxnSpPr/>
          <p:nvPr/>
        </p:nvCxnSpPr>
        <p:spPr>
          <a:xfrm flipV="1">
            <a:off x="5415967" y="3331169"/>
            <a:ext cx="603515"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966236" y="2138028"/>
            <a:ext cx="447523" cy="210526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050"/>
          </a:p>
        </p:txBody>
      </p:sp>
      <p:cxnSp>
        <p:nvCxnSpPr>
          <p:cNvPr id="6" name="直線單箭頭接點 5"/>
          <p:cNvCxnSpPr>
            <a:cxnSpLocks/>
            <a:endCxn id="22" idx="1"/>
          </p:cNvCxnSpPr>
          <p:nvPr/>
        </p:nvCxnSpPr>
        <p:spPr>
          <a:xfrm flipV="1">
            <a:off x="2408044" y="3339002"/>
            <a:ext cx="1609169" cy="5916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4883142" y="2957323"/>
            <a:ext cx="706209" cy="70620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800" dirty="0"/>
          </a:p>
        </p:txBody>
      </p:sp>
      <p:graphicFrame>
        <p:nvGraphicFramePr>
          <p:cNvPr id="8" name="Object 12"/>
          <p:cNvGraphicFramePr>
            <a:graphicFrameLocks noChangeAspect="1"/>
          </p:cNvGraphicFramePr>
          <p:nvPr/>
        </p:nvGraphicFramePr>
        <p:xfrm>
          <a:off x="4529942" y="3040893"/>
          <a:ext cx="264319" cy="263128"/>
        </p:xfrm>
        <a:graphic>
          <a:graphicData uri="http://schemas.openxmlformats.org/presentationml/2006/ole">
            <mc:AlternateContent xmlns:mc="http://schemas.openxmlformats.org/markup-compatibility/2006">
              <mc:Choice xmlns:v="urn:schemas-microsoft-com:vml" Requires="v">
                <p:oleObj name="方程式" r:id="rId5" imgW="126720" imgH="126720" progId="Equation.3">
                  <p:embed/>
                </p:oleObj>
              </mc:Choice>
              <mc:Fallback>
                <p:oleObj name="方程式" r:id="rId5" imgW="126720" imgH="126720" progId="Equation.3">
                  <p:embed/>
                  <p:pic>
                    <p:nvPicPr>
                      <p:cNvPr id="8" name="Object 12"/>
                      <p:cNvPicPr>
                        <a:picLocks noChangeAspect="1" noChangeArrowheads="1"/>
                      </p:cNvPicPr>
                      <p:nvPr/>
                    </p:nvPicPr>
                    <p:blipFill>
                      <a:blip r:embed="rId6"/>
                      <a:srcRect/>
                      <a:stretch>
                        <a:fillRect/>
                      </a:stretch>
                    </p:blipFill>
                    <p:spPr bwMode="auto">
                      <a:xfrm>
                        <a:off x="4529942" y="3040893"/>
                        <a:ext cx="264319" cy="26312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9" name="Object 12"/>
              <p:cNvSpPr txBox="1"/>
              <p:nvPr/>
            </p:nvSpPr>
            <p:spPr bwMode="auto">
              <a:xfrm>
                <a:off x="2747963" y="2219325"/>
                <a:ext cx="370285" cy="44648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𝑤</m:t>
                          </m:r>
                        </m:e>
                        <m:sub>
                          <m:r>
                            <a:rPr lang="en-IN" sz="1800" i="1">
                              <a:latin typeface="Cambria Math" panose="02040503050406030204" pitchFamily="18" charset="0"/>
                            </a:rPr>
                            <m:t>0</m:t>
                          </m:r>
                        </m:sub>
                      </m:sSub>
                    </m:oMath>
                  </m:oMathPara>
                </a14:m>
                <a:endParaRPr lang="en-IN" sz="1800" dirty="0"/>
              </a:p>
            </p:txBody>
          </p:sp>
        </mc:Choice>
        <mc:Fallback xmlns="">
          <p:sp>
            <p:nvSpPr>
              <p:cNvPr id="9" name="Object 12"/>
              <p:cNvSpPr txBox="1">
                <a:spLocks noRot="1" noChangeAspect="1" noMove="1" noResize="1" noEditPoints="1" noAdjustHandles="1" noChangeArrowheads="1" noChangeShapeType="1" noTextEdit="1"/>
              </p:cNvSpPr>
              <p:nvPr/>
            </p:nvSpPr>
            <p:spPr bwMode="auto">
              <a:xfrm>
                <a:off x="2747963" y="2219325"/>
                <a:ext cx="370285" cy="446485"/>
              </a:xfrm>
              <a:prstGeom prst="rect">
                <a:avLst/>
              </a:prstGeom>
              <a:blipFill>
                <a:blip r:embed="rId7"/>
                <a:stretch>
                  <a:fillRect r="-98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Object 12"/>
              <p:cNvSpPr txBox="1"/>
              <p:nvPr/>
            </p:nvSpPr>
            <p:spPr bwMode="auto">
              <a:xfrm>
                <a:off x="2751535" y="2696766"/>
                <a:ext cx="396478" cy="446484"/>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𝑤</m:t>
                          </m:r>
                        </m:e>
                        <m:sub>
                          <m:r>
                            <a:rPr lang="en-IN" sz="1800" i="1">
                              <a:latin typeface="Cambria Math" panose="02040503050406030204" pitchFamily="18" charset="0"/>
                            </a:rPr>
                            <m:t>1</m:t>
                          </m:r>
                        </m:sub>
                      </m:sSub>
                    </m:oMath>
                  </m:oMathPara>
                </a14:m>
                <a:endParaRPr lang="en-IN" sz="1800" dirty="0"/>
              </a:p>
            </p:txBody>
          </p:sp>
        </mc:Choice>
        <mc:Fallback xmlns="">
          <p:sp>
            <p:nvSpPr>
              <p:cNvPr id="10" name="Object 12"/>
              <p:cNvSpPr txBox="1">
                <a:spLocks noRot="1" noChangeAspect="1" noMove="1" noResize="1" noEditPoints="1" noAdjustHandles="1" noChangeArrowheads="1" noChangeShapeType="1" noTextEdit="1"/>
              </p:cNvSpPr>
              <p:nvPr/>
            </p:nvSpPr>
            <p:spPr bwMode="auto">
              <a:xfrm>
                <a:off x="2751535" y="2696766"/>
                <a:ext cx="396478" cy="446484"/>
              </a:xfrm>
              <a:prstGeom prst="rect">
                <a:avLst/>
              </a:prstGeom>
              <a:blipFill>
                <a:blip r:embed="rId8"/>
                <a:stretch>
                  <a:fillRect r="-30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Object 12"/>
              <p:cNvSpPr txBox="1"/>
              <p:nvPr/>
            </p:nvSpPr>
            <p:spPr bwMode="auto">
              <a:xfrm>
                <a:off x="2747963" y="3281363"/>
                <a:ext cx="448866" cy="44648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𝑤</m:t>
                          </m:r>
                        </m:e>
                        <m:sub>
                          <m:r>
                            <m:rPr>
                              <m:sty m:val="p"/>
                            </m:rPr>
                            <a:rPr lang="en-IN" sz="1800">
                              <a:latin typeface="Cambria Math" panose="02040503050406030204" pitchFamily="18" charset="0"/>
                            </a:rPr>
                            <m:t>K</m:t>
                          </m:r>
                        </m:sub>
                      </m:sSub>
                    </m:oMath>
                  </m:oMathPara>
                </a14:m>
                <a:endParaRPr lang="en-IN" sz="1800" dirty="0"/>
              </a:p>
            </p:txBody>
          </p:sp>
        </mc:Choice>
        <mc:Fallback xmlns="">
          <p:sp>
            <p:nvSpPr>
              <p:cNvPr id="11" name="Object 12"/>
              <p:cNvSpPr txBox="1">
                <a:spLocks noRot="1" noChangeAspect="1" noMove="1" noResize="1" noEditPoints="1" noAdjustHandles="1" noChangeArrowheads="1" noChangeShapeType="1" noTextEdit="1"/>
              </p:cNvSpPr>
              <p:nvPr/>
            </p:nvSpPr>
            <p:spPr bwMode="auto">
              <a:xfrm>
                <a:off x="2747963" y="3281363"/>
                <a:ext cx="448866" cy="446485"/>
              </a:xfrm>
              <a:prstGeom prst="rect">
                <a:avLst/>
              </a:prstGeom>
              <a:blipFill>
                <a:blip r:embed="rId9"/>
                <a:stretch>
                  <a:fillRect/>
                </a:stretch>
              </a:blipFill>
            </p:spPr>
            <p:txBody>
              <a:bodyPr/>
              <a:lstStyle/>
              <a:p>
                <a:r>
                  <a:rPr lang="en-IN">
                    <a:noFill/>
                  </a:rPr>
                  <a:t> </a:t>
                </a:r>
              </a:p>
            </p:txBody>
          </p:sp>
        </mc:Fallback>
      </mc:AlternateContent>
      <p:cxnSp>
        <p:nvCxnSpPr>
          <p:cNvPr id="12" name="直線單箭頭接點 11"/>
          <p:cNvCxnSpPr/>
          <p:nvPr/>
        </p:nvCxnSpPr>
        <p:spPr>
          <a:xfrm flipV="1">
            <a:off x="4273349" y="3316051"/>
            <a:ext cx="603515"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cxnSpLocks/>
            <a:endCxn id="22" idx="1"/>
          </p:cNvCxnSpPr>
          <p:nvPr/>
        </p:nvCxnSpPr>
        <p:spPr>
          <a:xfrm>
            <a:off x="2399020" y="3018560"/>
            <a:ext cx="1618193" cy="320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22" idx="1"/>
          </p:cNvCxnSpPr>
          <p:nvPr/>
        </p:nvCxnSpPr>
        <p:spPr>
          <a:xfrm>
            <a:off x="2413759" y="2374853"/>
            <a:ext cx="1603454" cy="9641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rot="5400000">
            <a:off x="1971374" y="3372223"/>
            <a:ext cx="576943" cy="415498"/>
          </a:xfrm>
          <a:prstGeom prst="rect">
            <a:avLst/>
          </a:prstGeom>
          <a:noFill/>
        </p:spPr>
        <p:txBody>
          <a:bodyPr wrap="square" rtlCol="0">
            <a:spAutoFit/>
          </a:bodyPr>
          <a:lstStyle/>
          <a:p>
            <a:pPr algn="ctr"/>
            <a:r>
              <a:rPr lang="en-US" altLang="zh-TW" sz="2100" dirty="0"/>
              <a:t>…</a:t>
            </a:r>
            <a:endParaRPr lang="zh-TW" altLang="en-US" sz="2100" dirty="0"/>
          </a:p>
        </p:txBody>
      </p:sp>
      <mc:AlternateContent xmlns:mc="http://schemas.openxmlformats.org/markup-compatibility/2006" xmlns:a14="http://schemas.microsoft.com/office/drawing/2010/main">
        <mc:Choice Requires="a14">
          <p:sp>
            <p:nvSpPr>
              <p:cNvPr id="16" name="Object 12"/>
              <p:cNvSpPr txBox="1"/>
              <p:nvPr/>
            </p:nvSpPr>
            <p:spPr bwMode="auto">
              <a:xfrm>
                <a:off x="2027635" y="2106216"/>
                <a:ext cx="371475" cy="47267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0</m:t>
                          </m:r>
                        </m:sub>
                      </m:sSub>
                    </m:oMath>
                  </m:oMathPara>
                </a14:m>
                <a:endParaRPr lang="en-IN" sz="1800" dirty="0"/>
              </a:p>
            </p:txBody>
          </p:sp>
        </mc:Choice>
        <mc:Fallback xmlns="">
          <p:sp>
            <p:nvSpPr>
              <p:cNvPr id="16" name="Object 12"/>
              <p:cNvSpPr txBox="1">
                <a:spLocks noRot="1" noChangeAspect="1" noMove="1" noResize="1" noEditPoints="1" noAdjustHandles="1" noChangeArrowheads="1" noChangeShapeType="1" noTextEdit="1"/>
              </p:cNvSpPr>
              <p:nvPr/>
            </p:nvSpPr>
            <p:spPr bwMode="auto">
              <a:xfrm>
                <a:off x="2027635" y="2106216"/>
                <a:ext cx="371475" cy="472678"/>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Object 12"/>
              <p:cNvSpPr txBox="1"/>
              <p:nvPr/>
            </p:nvSpPr>
            <p:spPr bwMode="auto">
              <a:xfrm>
                <a:off x="2027635" y="2782491"/>
                <a:ext cx="371475" cy="47267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1">
                              <a:latin typeface="Cambria Math" panose="02040503050406030204" pitchFamily="18" charset="0"/>
                            </a:rPr>
                            <m:t>1</m:t>
                          </m:r>
                        </m:sub>
                      </m:sSub>
                    </m:oMath>
                  </m:oMathPara>
                </a14:m>
                <a:endParaRPr lang="en-IN" sz="1800" dirty="0"/>
              </a:p>
            </p:txBody>
          </p:sp>
        </mc:Choice>
        <mc:Fallback xmlns="">
          <p:sp>
            <p:nvSpPr>
              <p:cNvPr id="17" name="Object 12"/>
              <p:cNvSpPr txBox="1">
                <a:spLocks noRot="1" noChangeAspect="1" noMove="1" noResize="1" noEditPoints="1" noAdjustHandles="1" noChangeArrowheads="1" noChangeShapeType="1" noTextEdit="1"/>
              </p:cNvSpPr>
              <p:nvPr/>
            </p:nvSpPr>
            <p:spPr bwMode="auto">
              <a:xfrm>
                <a:off x="2027635" y="2782491"/>
                <a:ext cx="371475" cy="472678"/>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bject 12"/>
              <p:cNvSpPr txBox="1"/>
              <p:nvPr/>
            </p:nvSpPr>
            <p:spPr bwMode="auto">
              <a:xfrm>
                <a:off x="1995488" y="3694510"/>
                <a:ext cx="427435" cy="47267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m:rPr>
                              <m:sty m:val="p"/>
                            </m:rPr>
                            <a:rPr lang="en-IN" sz="1800">
                              <a:latin typeface="Cambria Math" panose="02040503050406030204" pitchFamily="18" charset="0"/>
                            </a:rPr>
                            <m:t>K</m:t>
                          </m:r>
                        </m:sub>
                      </m:sSub>
                    </m:oMath>
                  </m:oMathPara>
                </a14:m>
                <a:endParaRPr lang="en-IN" sz="1800" dirty="0"/>
              </a:p>
            </p:txBody>
          </p:sp>
        </mc:Choice>
        <mc:Fallback xmlns="">
          <p:sp>
            <p:nvSpPr>
              <p:cNvPr id="18" name="Object 12"/>
              <p:cNvSpPr txBox="1">
                <a:spLocks noRot="1" noChangeAspect="1" noMove="1" noResize="1" noEditPoints="1" noAdjustHandles="1" noChangeArrowheads="1" noChangeShapeType="1" noTextEdit="1"/>
              </p:cNvSpPr>
              <p:nvPr/>
            </p:nvSpPr>
            <p:spPr bwMode="auto">
              <a:xfrm>
                <a:off x="1995488" y="3694510"/>
                <a:ext cx="427435" cy="472678"/>
              </a:xfrm>
              <a:prstGeom prst="rect">
                <a:avLst/>
              </a:prstGeom>
              <a:blipFill>
                <a:blip r:embed="rId12"/>
                <a:stretch>
                  <a:fillRect/>
                </a:stretch>
              </a:blipFill>
            </p:spPr>
            <p:txBody>
              <a:bodyPr/>
              <a:lstStyle/>
              <a:p>
                <a:r>
                  <a:rPr lang="en-IN">
                    <a:noFill/>
                  </a:rPr>
                  <a:t> </a:t>
                </a:r>
              </a:p>
            </p:txBody>
          </p:sp>
        </mc:Fallback>
      </mc:AlternateContent>
      <p:grpSp>
        <p:nvGrpSpPr>
          <p:cNvPr id="21" name="群組 20"/>
          <p:cNvGrpSpPr/>
          <p:nvPr/>
        </p:nvGrpSpPr>
        <p:grpSpPr>
          <a:xfrm>
            <a:off x="4017214" y="3143883"/>
            <a:ext cx="390239" cy="39023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a:p>
          </p:txBody>
        </p:sp>
        <p:graphicFrame>
          <p:nvGraphicFramePr>
            <p:cNvPr id="2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13" imgW="139680" imgH="139680" progId="Equation.3">
                    <p:embed/>
                  </p:oleObj>
                </mc:Choice>
                <mc:Fallback>
                  <p:oleObj name="方程式" r:id="rId13" imgW="139680" imgH="139680" progId="Equation.3">
                    <p:embed/>
                    <p:pic>
                      <p:nvPicPr>
                        <p:cNvPr id="23" name="Object 12"/>
                        <p:cNvPicPr>
                          <a:picLocks noChangeAspect="1" noChangeArrowheads="1"/>
                        </p:cNvPicPr>
                        <p:nvPr/>
                      </p:nvPicPr>
                      <p:blipFill>
                        <a:blip r:embed="rId14"/>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8" name="Object 12"/>
          <p:cNvGraphicFramePr>
            <a:graphicFrameLocks noChangeAspect="1"/>
          </p:cNvGraphicFramePr>
          <p:nvPr/>
        </p:nvGraphicFramePr>
        <p:xfrm>
          <a:off x="5122069" y="3103960"/>
          <a:ext cx="213122" cy="400050"/>
        </p:xfrm>
        <a:graphic>
          <a:graphicData uri="http://schemas.openxmlformats.org/presentationml/2006/ole">
            <mc:AlternateContent xmlns:mc="http://schemas.openxmlformats.org/markup-compatibility/2006">
              <mc:Choice xmlns:v="urn:schemas-microsoft-com:vml" Requires="v">
                <p:oleObj name="Equation" r:id="rId15" imgW="114120" imgH="215640" progId="Equation.3">
                  <p:embed/>
                </p:oleObj>
              </mc:Choice>
              <mc:Fallback>
                <p:oleObj name="Equation" r:id="rId15" imgW="114120" imgH="215640" progId="Equation.3">
                  <p:embed/>
                  <p:pic>
                    <p:nvPicPr>
                      <p:cNvPr id="28" name="Object 12"/>
                      <p:cNvPicPr>
                        <a:picLocks noChangeAspect="1" noChangeArrowheads="1"/>
                      </p:cNvPicPr>
                      <p:nvPr/>
                    </p:nvPicPr>
                    <p:blipFill>
                      <a:blip r:embed="rId16"/>
                      <a:srcRect/>
                      <a:stretch>
                        <a:fillRect/>
                      </a:stretch>
                    </p:blipFill>
                    <p:spPr bwMode="auto">
                      <a:xfrm>
                        <a:off x="5122069" y="3103960"/>
                        <a:ext cx="213122" cy="400050"/>
                      </a:xfrm>
                      <a:prstGeom prst="rect">
                        <a:avLst/>
                      </a:prstGeom>
                      <a:noFill/>
                    </p:spPr>
                  </p:pic>
                </p:oleObj>
              </mc:Fallback>
            </mc:AlternateContent>
          </a:graphicData>
        </a:graphic>
      </p:graphicFrame>
      <p:sp>
        <p:nvSpPr>
          <p:cNvPr id="40" name="文字方塊 39"/>
          <p:cNvSpPr txBox="1"/>
          <p:nvPr/>
        </p:nvSpPr>
        <p:spPr>
          <a:xfrm>
            <a:off x="4572000" y="4004300"/>
            <a:ext cx="2312256" cy="369332"/>
          </a:xfrm>
          <a:prstGeom prst="rect">
            <a:avLst/>
          </a:prstGeom>
          <a:noFill/>
        </p:spPr>
        <p:txBody>
          <a:bodyPr wrap="square" rtlCol="0">
            <a:spAutoFit/>
          </a:bodyPr>
          <a:lstStyle/>
          <a:p>
            <a:pPr algn="ctr"/>
            <a:r>
              <a:rPr lang="en-US" altLang="zh-TW" sz="1800" dirty="0">
                <a:solidFill>
                  <a:srgbClr val="0000FF"/>
                </a:solidFill>
              </a:rPr>
              <a:t>Activation function</a:t>
            </a:r>
            <a:endParaRPr lang="zh-TW" altLang="en-US" sz="1800" dirty="0">
              <a:solidFill>
                <a:srgbClr val="0000FF"/>
              </a:solidFill>
            </a:endParaRPr>
          </a:p>
        </p:txBody>
      </p:sp>
      <p:sp>
        <p:nvSpPr>
          <p:cNvPr id="39" name="文字方塊 38"/>
          <p:cNvSpPr txBox="1"/>
          <p:nvPr/>
        </p:nvSpPr>
        <p:spPr>
          <a:xfrm>
            <a:off x="2518278" y="3930649"/>
            <a:ext cx="889929" cy="646331"/>
          </a:xfrm>
          <a:prstGeom prst="rect">
            <a:avLst/>
          </a:prstGeom>
          <a:noFill/>
        </p:spPr>
        <p:txBody>
          <a:bodyPr wrap="square" rtlCol="0">
            <a:spAutoFit/>
          </a:bodyPr>
          <a:lstStyle/>
          <a:p>
            <a:pPr algn="ctr"/>
            <a:r>
              <a:rPr lang="en-US" altLang="zh-TW" sz="1800" dirty="0">
                <a:solidFill>
                  <a:srgbClr val="0000FF"/>
                </a:solidFill>
              </a:rPr>
              <a:t>weights</a:t>
            </a:r>
            <a:endParaRPr lang="zh-TW" altLang="en-US" sz="1800" dirty="0">
              <a:solidFill>
                <a:srgbClr val="0000FF"/>
              </a:solidFill>
            </a:endParaRPr>
          </a:p>
        </p:txBody>
      </p:sp>
      <p:sp>
        <p:nvSpPr>
          <p:cNvPr id="3" name="矩形 2"/>
          <p:cNvSpPr/>
          <p:nvPr/>
        </p:nvSpPr>
        <p:spPr>
          <a:xfrm>
            <a:off x="2985458" y="1368821"/>
            <a:ext cx="1261884" cy="461665"/>
          </a:xfrm>
          <a:prstGeom prst="rect">
            <a:avLst/>
          </a:prstGeom>
        </p:spPr>
        <p:txBody>
          <a:bodyPr wrap="none">
            <a:spAutoFit/>
          </a:bodyPr>
          <a:lstStyle/>
          <a:p>
            <a:r>
              <a:rPr lang="en-US" altLang="zh-TW" sz="2400" b="1" i="1" u="sng" dirty="0"/>
              <a:t>Neuron</a:t>
            </a:r>
            <a:endParaRPr lang="zh-TW" altLang="en-US" sz="2400" b="1" i="1" u="sng" dirty="0"/>
          </a:p>
        </p:txBody>
      </p:sp>
      <p:sp>
        <p:nvSpPr>
          <p:cNvPr id="33" name="TextBox 32"/>
          <p:cNvSpPr txBox="1"/>
          <p:nvPr/>
        </p:nvSpPr>
        <p:spPr>
          <a:xfrm>
            <a:off x="6065041" y="3171928"/>
            <a:ext cx="534834" cy="253916"/>
          </a:xfrm>
          <a:prstGeom prst="rect">
            <a:avLst/>
          </a:prstGeom>
          <a:noFill/>
        </p:spPr>
        <p:txBody>
          <a:bodyPr wrap="square" rtlCol="0">
            <a:spAutoFit/>
          </a:bodyPr>
          <a:lstStyle/>
          <a:p>
            <a:r>
              <a:rPr lang="en-US" sz="1050" dirty="0"/>
              <a:t>h(</a:t>
            </a:r>
            <a:r>
              <a:rPr lang="en-US" sz="1050" b="1" dirty="0"/>
              <a:t>z</a:t>
            </a:r>
            <a:r>
              <a:rPr lang="en-US" sz="1050" dirty="0"/>
              <a:t>)</a:t>
            </a:r>
          </a:p>
        </p:txBody>
      </p:sp>
      <p:sp>
        <p:nvSpPr>
          <p:cNvPr id="4" name="Text Box 41">
            <a:extLst>
              <a:ext uri="{FF2B5EF4-FFF2-40B4-BE49-F238E27FC236}">
                <a16:creationId xmlns:a16="http://schemas.microsoft.com/office/drawing/2014/main" id="{3FED853A-2403-40C0-A27F-4D503E2820DB}"/>
              </a:ext>
            </a:extLst>
          </p:cNvPr>
          <p:cNvSpPr txBox="1">
            <a:spLocks noChangeArrowheads="1"/>
          </p:cNvSpPr>
          <p:nvPr/>
        </p:nvSpPr>
        <p:spPr bwMode="auto">
          <a:xfrm>
            <a:off x="4463334" y="4332258"/>
            <a:ext cx="3112294" cy="68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80000"/>
              </a:lnSpc>
              <a:spcBef>
                <a:spcPct val="0"/>
              </a:spcBef>
              <a:buFontTx/>
              <a:buNone/>
            </a:pPr>
            <a:r>
              <a:rPr lang="sv-SE" altLang="en-US" sz="1500" dirty="0"/>
              <a:t>              1 if </a:t>
            </a:r>
            <a:r>
              <a:rPr lang="en-US" altLang="en-US" sz="2700" dirty="0">
                <a:sym typeface="Symbol" panose="05050102010706020507" pitchFamily="18" charset="2"/>
              </a:rPr>
              <a:t></a:t>
            </a:r>
            <a:r>
              <a:rPr lang="sv-SE" altLang="en-US" sz="2100" dirty="0">
                <a:sym typeface="Symbol" panose="05050102010706020507" pitchFamily="18" charset="2"/>
              </a:rPr>
              <a:t> </a:t>
            </a:r>
            <a:r>
              <a:rPr lang="sv-SE" altLang="en-US" sz="1500" dirty="0">
                <a:sym typeface="Symbol" panose="05050102010706020507" pitchFamily="18" charset="2"/>
              </a:rPr>
              <a:t>w</a:t>
            </a:r>
            <a:r>
              <a:rPr lang="sv-SE" altLang="en-US" sz="1500" baseline="-25000" dirty="0">
                <a:sym typeface="Symbol" panose="05050102010706020507" pitchFamily="18" charset="2"/>
              </a:rPr>
              <a:t>i</a:t>
            </a:r>
            <a:r>
              <a:rPr lang="sv-SE" altLang="en-US" sz="1500" dirty="0">
                <a:sym typeface="Symbol" panose="05050102010706020507" pitchFamily="18" charset="2"/>
              </a:rPr>
              <a:t> x</a:t>
            </a:r>
            <a:r>
              <a:rPr lang="sv-SE" altLang="en-US" sz="1500" baseline="-25000" dirty="0">
                <a:sym typeface="Symbol" panose="05050102010706020507" pitchFamily="18" charset="2"/>
              </a:rPr>
              <a:t>i </a:t>
            </a:r>
            <a:r>
              <a:rPr lang="sv-SE" altLang="en-US" sz="1500" dirty="0">
                <a:sym typeface="Symbol" panose="05050102010706020507" pitchFamily="18" charset="2"/>
              </a:rPr>
              <a:t>&gt; 0</a:t>
            </a:r>
            <a:endParaRPr lang="en-US" altLang="en-US" sz="1500" dirty="0"/>
          </a:p>
          <a:p>
            <a:pPr>
              <a:lnSpc>
                <a:spcPct val="50000"/>
              </a:lnSpc>
              <a:spcBef>
                <a:spcPct val="0"/>
              </a:spcBef>
              <a:buFontTx/>
              <a:buNone/>
            </a:pPr>
            <a:r>
              <a:rPr lang="sv-SE" altLang="en-US" sz="1500" dirty="0"/>
              <a:t> h(</a:t>
            </a:r>
            <a:r>
              <a:rPr lang="sv-SE" altLang="en-US" sz="1500" b="1" dirty="0"/>
              <a:t>z</a:t>
            </a:r>
            <a:r>
              <a:rPr lang="sv-SE" altLang="en-US" sz="1500" dirty="0"/>
              <a:t>)=</a:t>
            </a:r>
          </a:p>
          <a:p>
            <a:pPr>
              <a:lnSpc>
                <a:spcPct val="60000"/>
              </a:lnSpc>
              <a:spcBef>
                <a:spcPct val="0"/>
              </a:spcBef>
              <a:buFontTx/>
              <a:buNone/>
            </a:pPr>
            <a:r>
              <a:rPr lang="sv-SE" altLang="en-US" sz="1500" dirty="0"/>
              <a:t>              0  otherwise</a:t>
            </a:r>
            <a:endParaRPr lang="en-US" altLang="en-US" sz="1500" dirty="0"/>
          </a:p>
        </p:txBody>
      </p:sp>
      <p:pic>
        <p:nvPicPr>
          <p:cNvPr id="19" name="Google Shape;87;p17">
            <a:extLst>
              <a:ext uri="{FF2B5EF4-FFF2-40B4-BE49-F238E27FC236}">
                <a16:creationId xmlns:a16="http://schemas.microsoft.com/office/drawing/2014/main" id="{4E09E85D-77D5-935A-3635-63F03A52A3FF}"/>
              </a:ext>
            </a:extLst>
          </p:cNvPr>
          <p:cNvPicPr preferRelativeResize="0"/>
          <p:nvPr/>
        </p:nvPicPr>
        <p:blipFill rotWithShape="1">
          <a:blip r:embed="rId17">
            <a:alphaModFix/>
          </a:blip>
          <a:srcRect/>
          <a:stretch/>
        </p:blipFill>
        <p:spPr>
          <a:xfrm>
            <a:off x="6283227" y="4554456"/>
            <a:ext cx="1714500" cy="571500"/>
          </a:xfrm>
          <a:prstGeom prst="rect">
            <a:avLst/>
          </a:prstGeom>
          <a:noFill/>
          <a:ln>
            <a:noFill/>
          </a:ln>
        </p:spPr>
      </p:pic>
      <p:pic>
        <p:nvPicPr>
          <p:cNvPr id="20" name="Picture 2">
            <a:extLst>
              <a:ext uri="{FF2B5EF4-FFF2-40B4-BE49-F238E27FC236}">
                <a16:creationId xmlns:a16="http://schemas.microsoft.com/office/drawing/2014/main" id="{136CC282-45BF-6AA7-E87F-AD3D9E2C463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77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40" grpId="0"/>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48A1C49F-721A-48B0-804D-809E8BC81F4F}" type="slidenum">
              <a:rPr lang="en-US" altLang="en-US" sz="1050">
                <a:latin typeface="Arial" panose="020B0604020202020204" pitchFamily="34" charset="0"/>
              </a:rPr>
              <a:pPr>
                <a:spcBef>
                  <a:spcPct val="0"/>
                </a:spcBef>
                <a:buFontTx/>
                <a:buNone/>
              </a:pPr>
              <a:t>47</a:t>
            </a:fld>
            <a:endParaRPr lang="en-US" altLang="en-US" sz="1050">
              <a:latin typeface="Arial" panose="020B0604020202020204" pitchFamily="34" charset="0"/>
            </a:endParaRPr>
          </a:p>
        </p:txBody>
      </p:sp>
      <p:sp>
        <p:nvSpPr>
          <p:cNvPr id="37891" name="Rectangle 1026"/>
          <p:cNvSpPr>
            <a:spLocks noGrp="1" noChangeArrowheads="1"/>
          </p:cNvSpPr>
          <p:nvPr>
            <p:ph type="title"/>
          </p:nvPr>
        </p:nvSpPr>
        <p:spPr>
          <a:xfrm>
            <a:off x="1910954" y="457201"/>
            <a:ext cx="5844778" cy="613172"/>
          </a:xfrm>
        </p:spPr>
        <p:txBody>
          <a:bodyPr>
            <a:normAutofit fontScale="90000"/>
          </a:bodyPr>
          <a:lstStyle/>
          <a:p>
            <a:pPr algn="ctr" eaLnBrk="1" hangingPunct="1"/>
            <a:r>
              <a:rPr lang="en-US" altLang="en-US" sz="3600" dirty="0">
                <a:solidFill>
                  <a:srgbClr val="FF0000"/>
                </a:solidFill>
                <a:latin typeface="+mn-lt"/>
              </a:rPr>
              <a:t>Training </a:t>
            </a:r>
            <a:r>
              <a:rPr lang="en-US" altLang="en-US" sz="3600" dirty="0" err="1">
                <a:solidFill>
                  <a:srgbClr val="FF0000"/>
                </a:solidFill>
                <a:latin typeface="+mn-lt"/>
              </a:rPr>
              <a:t>Perceptrons</a:t>
            </a:r>
            <a:endParaRPr lang="en-US" altLang="en-US" sz="3600" dirty="0">
              <a:solidFill>
                <a:srgbClr val="FF0000"/>
              </a:solidFill>
              <a:latin typeface="+mn-lt"/>
            </a:endParaRPr>
          </a:p>
        </p:txBody>
      </p:sp>
      <p:sp>
        <p:nvSpPr>
          <p:cNvPr id="52249" name="Text Box 1049"/>
          <p:cNvSpPr txBox="1">
            <a:spLocks noChangeArrowheads="1"/>
          </p:cNvSpPr>
          <p:nvPr/>
        </p:nvSpPr>
        <p:spPr bwMode="auto">
          <a:xfrm>
            <a:off x="2000250" y="3714750"/>
            <a:ext cx="5143500" cy="415498"/>
          </a:xfrm>
          <a:prstGeom prst="rect">
            <a:avLst/>
          </a:prstGeom>
          <a:noFill/>
          <a:ln w="9525">
            <a:noFill/>
            <a:miter lim="800000"/>
            <a:headEnd/>
            <a:tailEnd/>
          </a:ln>
          <a:effectLst/>
        </p:spPr>
        <p:txBody>
          <a:bodyPr>
            <a:spAutoFit/>
          </a:bodyPr>
          <a:lstStyle/>
          <a:p>
            <a:pPr>
              <a:spcBef>
                <a:spcPct val="50000"/>
              </a:spcBef>
              <a:buFontTx/>
              <a:buChar char="•"/>
              <a:defRPr/>
            </a:pPr>
            <a:r>
              <a:rPr lang="en-US" sz="2100" dirty="0">
                <a:solidFill>
                  <a:srgbClr val="FF0000"/>
                </a:solidFill>
                <a:effectLst>
                  <a:outerShdw blurRad="38100" dist="38100" dir="2700000" algn="tl">
                    <a:srgbClr val="C0C0C0"/>
                  </a:outerShdw>
                </a:effectLst>
                <a:latin typeface="Comic Sans MS" pitchFamily="66" charset="0"/>
              </a:rPr>
              <a:t>Initialize with random weight values</a:t>
            </a:r>
          </a:p>
        </p:txBody>
      </p:sp>
      <p:grpSp>
        <p:nvGrpSpPr>
          <p:cNvPr id="27" name="Group 1027"/>
          <p:cNvGrpSpPr>
            <a:grpSpLocks/>
          </p:cNvGrpSpPr>
          <p:nvPr/>
        </p:nvGrpSpPr>
        <p:grpSpPr bwMode="auto">
          <a:xfrm>
            <a:off x="2343150" y="1114425"/>
            <a:ext cx="3829050" cy="1885950"/>
            <a:chOff x="3645" y="2550"/>
            <a:chExt cx="4815" cy="3000"/>
          </a:xfrm>
        </p:grpSpPr>
        <p:sp>
          <p:nvSpPr>
            <p:cNvPr id="37896" name="Oval 1028"/>
            <p:cNvSpPr>
              <a:spLocks noChangeArrowheads="1"/>
            </p:cNvSpPr>
            <p:nvPr/>
          </p:nvSpPr>
          <p:spPr bwMode="auto">
            <a:xfrm>
              <a:off x="5865" y="3780"/>
              <a:ext cx="1380" cy="690"/>
            </a:xfrm>
            <a:prstGeom prst="ellipse">
              <a:avLst/>
            </a:prstGeom>
            <a:solidFill>
              <a:srgbClr val="FFFFFF"/>
            </a:solidFill>
            <a:ln w="9525">
              <a:solidFill>
                <a:srgbClr val="000000"/>
              </a:solidFill>
              <a:round/>
              <a:headEnd/>
              <a:tailEnd/>
            </a:ln>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500"/>
            </a:p>
          </p:txBody>
        </p:sp>
        <p:sp>
          <p:nvSpPr>
            <p:cNvPr id="37897" name="Text Box 1029"/>
            <p:cNvSpPr txBox="1">
              <a:spLocks noChangeArrowheads="1"/>
            </p:cNvSpPr>
            <p:nvPr/>
          </p:nvSpPr>
          <p:spPr bwMode="auto">
            <a:xfrm>
              <a:off x="5910" y="3921"/>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th= 0.0</a:t>
              </a:r>
            </a:p>
          </p:txBody>
        </p:sp>
        <p:sp>
          <p:nvSpPr>
            <p:cNvPr id="37898" name="Oval 1030"/>
            <p:cNvSpPr>
              <a:spLocks noChangeArrowheads="1"/>
            </p:cNvSpPr>
            <p:nvPr/>
          </p:nvSpPr>
          <p:spPr bwMode="auto">
            <a:xfrm>
              <a:off x="3705" y="4860"/>
              <a:ext cx="1380" cy="690"/>
            </a:xfrm>
            <a:prstGeom prst="ellipse">
              <a:avLst/>
            </a:prstGeom>
            <a:solidFill>
              <a:srgbClr val="FFFFFF"/>
            </a:solidFill>
            <a:ln w="9525">
              <a:solidFill>
                <a:srgbClr val="000000"/>
              </a:solidFill>
              <a:round/>
              <a:headEnd/>
              <a:tailEnd/>
            </a:ln>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500"/>
            </a:p>
          </p:txBody>
        </p:sp>
        <p:sp>
          <p:nvSpPr>
            <p:cNvPr id="37899" name="Oval 1031"/>
            <p:cNvSpPr>
              <a:spLocks noChangeArrowheads="1"/>
            </p:cNvSpPr>
            <p:nvPr/>
          </p:nvSpPr>
          <p:spPr bwMode="auto">
            <a:xfrm>
              <a:off x="3660" y="3705"/>
              <a:ext cx="1380" cy="690"/>
            </a:xfrm>
            <a:prstGeom prst="ellipse">
              <a:avLst/>
            </a:prstGeom>
            <a:solidFill>
              <a:srgbClr val="FFFFFF"/>
            </a:solidFill>
            <a:ln w="9525">
              <a:solidFill>
                <a:srgbClr val="000000"/>
              </a:solidFill>
              <a:round/>
              <a:headEnd/>
              <a:tailEnd/>
            </a:ln>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500"/>
            </a:p>
          </p:txBody>
        </p:sp>
        <p:sp>
          <p:nvSpPr>
            <p:cNvPr id="37900" name="Oval 1032"/>
            <p:cNvSpPr>
              <a:spLocks noChangeArrowheads="1"/>
            </p:cNvSpPr>
            <p:nvPr/>
          </p:nvSpPr>
          <p:spPr bwMode="auto">
            <a:xfrm>
              <a:off x="3645" y="2550"/>
              <a:ext cx="1380" cy="690"/>
            </a:xfrm>
            <a:prstGeom prst="ellipse">
              <a:avLst/>
            </a:prstGeom>
            <a:solidFill>
              <a:srgbClr val="FFFFFF"/>
            </a:solidFill>
            <a:ln w="9525">
              <a:solidFill>
                <a:srgbClr val="000000"/>
              </a:solidFill>
              <a:round/>
              <a:headEnd/>
              <a:tailEnd/>
            </a:ln>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500"/>
            </a:p>
          </p:txBody>
        </p:sp>
        <p:sp>
          <p:nvSpPr>
            <p:cNvPr id="37901" name="Line 1033"/>
            <p:cNvSpPr>
              <a:spLocks noChangeShapeType="1"/>
            </p:cNvSpPr>
            <p:nvPr/>
          </p:nvSpPr>
          <p:spPr bwMode="auto">
            <a:xfrm>
              <a:off x="5025" y="2895"/>
              <a:ext cx="1065" cy="9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7902" name="Line 1034"/>
            <p:cNvSpPr>
              <a:spLocks noChangeShapeType="1"/>
            </p:cNvSpPr>
            <p:nvPr/>
          </p:nvSpPr>
          <p:spPr bwMode="auto">
            <a:xfrm>
              <a:off x="5025" y="4065"/>
              <a:ext cx="8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7903" name="Line 1035"/>
            <p:cNvSpPr>
              <a:spLocks noChangeShapeType="1"/>
            </p:cNvSpPr>
            <p:nvPr/>
          </p:nvSpPr>
          <p:spPr bwMode="auto">
            <a:xfrm flipV="1">
              <a:off x="5085" y="4395"/>
              <a:ext cx="105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7904" name="Text Box 1036"/>
            <p:cNvSpPr txBox="1">
              <a:spLocks noChangeArrowheads="1"/>
            </p:cNvSpPr>
            <p:nvPr/>
          </p:nvSpPr>
          <p:spPr bwMode="auto">
            <a:xfrm>
              <a:off x="3810" y="5070"/>
              <a:ext cx="120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X</a:t>
              </a:r>
              <a:r>
                <a:rPr lang="en-GB" altLang="en-US" sz="1350" b="1" baseline="-25000"/>
                <a:t>2</a:t>
              </a:r>
              <a:endParaRPr lang="en-GB" altLang="en-US" sz="1350" b="1" baseline="-25000">
                <a:latin typeface="Times New Roman" panose="02020603050405020304" pitchFamily="18" charset="0"/>
              </a:endParaRPr>
            </a:p>
          </p:txBody>
        </p:sp>
        <p:sp>
          <p:nvSpPr>
            <p:cNvPr id="37905" name="Text Box 1037"/>
            <p:cNvSpPr txBox="1">
              <a:spLocks noChangeArrowheads="1"/>
            </p:cNvSpPr>
            <p:nvPr/>
          </p:nvSpPr>
          <p:spPr bwMode="auto">
            <a:xfrm>
              <a:off x="3750" y="3885"/>
              <a:ext cx="11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X</a:t>
              </a:r>
              <a:r>
                <a:rPr lang="en-GB" altLang="en-US" sz="1350" b="1" baseline="-25000"/>
                <a:t>1</a:t>
              </a:r>
              <a:endParaRPr lang="en-GB" altLang="en-US" sz="1350" b="1" baseline="-25000">
                <a:latin typeface="Times New Roman" panose="02020603050405020304" pitchFamily="18" charset="0"/>
              </a:endParaRPr>
            </a:p>
          </p:txBody>
        </p:sp>
        <p:sp>
          <p:nvSpPr>
            <p:cNvPr id="37906" name="Text Box 1038"/>
            <p:cNvSpPr txBox="1">
              <a:spLocks noChangeArrowheads="1"/>
            </p:cNvSpPr>
            <p:nvPr/>
          </p:nvSpPr>
          <p:spPr bwMode="auto">
            <a:xfrm>
              <a:off x="3735" y="2730"/>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X</a:t>
              </a:r>
              <a:r>
                <a:rPr lang="en-GB" altLang="en-US" sz="1350" b="1" baseline="-25000"/>
                <a:t>0</a:t>
              </a:r>
              <a:endParaRPr lang="en-GB" altLang="en-US" sz="1350" b="1">
                <a:latin typeface="Times New Roman" panose="02020603050405020304" pitchFamily="18" charset="0"/>
              </a:endParaRPr>
            </a:p>
          </p:txBody>
        </p:sp>
        <p:sp>
          <p:nvSpPr>
            <p:cNvPr id="37907" name="Text Box 1039"/>
            <p:cNvSpPr txBox="1">
              <a:spLocks noChangeArrowheads="1"/>
            </p:cNvSpPr>
            <p:nvPr/>
          </p:nvSpPr>
          <p:spPr bwMode="auto">
            <a:xfrm>
              <a:off x="5295" y="3075"/>
              <a:ext cx="1296"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dirty="0"/>
                <a:t>W</a:t>
              </a:r>
              <a:r>
                <a:rPr lang="en-GB" altLang="en-US" sz="1350" b="1" baseline="-25000" dirty="0"/>
                <a:t>0</a:t>
              </a:r>
              <a:r>
                <a:rPr lang="en-GB" altLang="en-US" sz="1350" b="1" dirty="0"/>
                <a:t> = ?</a:t>
              </a:r>
            </a:p>
          </p:txBody>
        </p:sp>
        <p:sp>
          <p:nvSpPr>
            <p:cNvPr id="37908" name="Text Box 1040"/>
            <p:cNvSpPr txBox="1">
              <a:spLocks noChangeArrowheads="1"/>
            </p:cNvSpPr>
            <p:nvPr/>
          </p:nvSpPr>
          <p:spPr bwMode="auto">
            <a:xfrm>
              <a:off x="4875" y="4020"/>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endParaRPr lang="en-GB" altLang="en-US" sz="1350" b="1">
                <a:latin typeface="Times New Roman" panose="02020603050405020304" pitchFamily="18" charset="0"/>
              </a:endParaRPr>
            </a:p>
          </p:txBody>
        </p:sp>
        <p:sp>
          <p:nvSpPr>
            <p:cNvPr id="37909" name="Text Box 1041"/>
            <p:cNvSpPr txBox="1">
              <a:spLocks noChangeArrowheads="1"/>
            </p:cNvSpPr>
            <p:nvPr/>
          </p:nvSpPr>
          <p:spPr bwMode="auto">
            <a:xfrm>
              <a:off x="5082" y="4740"/>
              <a:ext cx="14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W</a:t>
              </a:r>
              <a:r>
                <a:rPr lang="en-GB" altLang="en-US" sz="1350" b="1" baseline="-25000"/>
                <a:t>2</a:t>
              </a:r>
              <a:r>
                <a:rPr lang="en-GB" altLang="en-US" sz="1350" b="1"/>
                <a:t> = ?</a:t>
              </a:r>
            </a:p>
          </p:txBody>
        </p:sp>
        <p:sp>
          <p:nvSpPr>
            <p:cNvPr id="37910" name="Line 1042"/>
            <p:cNvSpPr>
              <a:spLocks noChangeShapeType="1"/>
            </p:cNvSpPr>
            <p:nvPr/>
          </p:nvSpPr>
          <p:spPr bwMode="auto">
            <a:xfrm>
              <a:off x="7245" y="4125"/>
              <a:ext cx="121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7911" name="Text Box 1043"/>
            <p:cNvSpPr txBox="1">
              <a:spLocks noChangeArrowheads="1"/>
            </p:cNvSpPr>
            <p:nvPr/>
          </p:nvSpPr>
          <p:spPr bwMode="auto">
            <a:xfrm>
              <a:off x="4785" y="4050"/>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dirty="0"/>
                <a:t>W</a:t>
              </a:r>
              <a:r>
                <a:rPr lang="en-GB" altLang="en-US" sz="1350" b="1" baseline="-25000" dirty="0"/>
                <a:t>1</a:t>
              </a:r>
              <a:r>
                <a:rPr lang="en-GB" altLang="en-US" sz="1350" b="1" dirty="0"/>
                <a:t> = ?</a:t>
              </a:r>
            </a:p>
          </p:txBody>
        </p:sp>
      </p:grpSp>
      <p:sp>
        <p:nvSpPr>
          <p:cNvPr id="37895" name="Text Box 1045"/>
          <p:cNvSpPr txBox="1">
            <a:spLocks noChangeArrowheads="1"/>
          </p:cNvSpPr>
          <p:nvPr/>
        </p:nvSpPr>
        <p:spPr bwMode="auto">
          <a:xfrm>
            <a:off x="6649641" y="1085850"/>
            <a:ext cx="970359"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pic>
        <p:nvPicPr>
          <p:cNvPr id="2" name="Google Shape;87;p17">
            <a:extLst>
              <a:ext uri="{FF2B5EF4-FFF2-40B4-BE49-F238E27FC236}">
                <a16:creationId xmlns:a16="http://schemas.microsoft.com/office/drawing/2014/main" id="{EEDEDBC8-6740-98E1-791E-A6D913D688E1}"/>
              </a:ext>
            </a:extLst>
          </p:cNvPr>
          <p:cNvPicPr preferRelativeResize="0"/>
          <p:nvPr/>
        </p:nvPicPr>
        <p:blipFill rotWithShape="1">
          <a:blip r:embed="rId2">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3E71EE4B-2EFA-B10B-375C-D19AD6750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402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2249"/>
                                        </p:tgtEl>
                                        <p:attrNameLst>
                                          <p:attrName>style.visibility</p:attrName>
                                        </p:attrNameLst>
                                      </p:cBhvr>
                                      <p:to>
                                        <p:strVal val="visible"/>
                                      </p:to>
                                    </p:set>
                                    <p:animEffect transition="in" filter="wipe(down)">
                                      <p:cBhvr>
                                        <p:cTn id="7" dur="500"/>
                                        <p:tgtEl>
                                          <p:spTgt spid="522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9"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6A7349AD-11C3-4BB0-9DEA-55CD25F206F2}" type="slidenum">
              <a:rPr lang="en-US" altLang="en-US" sz="1050">
                <a:latin typeface="Arial" panose="020B0604020202020204" pitchFamily="34" charset="0"/>
              </a:rPr>
              <a:pPr>
                <a:spcBef>
                  <a:spcPct val="0"/>
                </a:spcBef>
                <a:buFontTx/>
                <a:buNone/>
              </a:pPr>
              <a:t>48</a:t>
            </a:fld>
            <a:endParaRPr lang="en-US" altLang="en-US" sz="1050">
              <a:latin typeface="Arial" panose="020B0604020202020204" pitchFamily="34" charset="0"/>
            </a:endParaRPr>
          </a:p>
        </p:txBody>
      </p:sp>
      <p:sp>
        <p:nvSpPr>
          <p:cNvPr id="38915" name="Rectangle 1026"/>
          <p:cNvSpPr>
            <a:spLocks noGrp="1" noChangeArrowheads="1"/>
          </p:cNvSpPr>
          <p:nvPr>
            <p:ph type="title"/>
          </p:nvPr>
        </p:nvSpPr>
        <p:spPr>
          <a:xfrm>
            <a:off x="1910954" y="415528"/>
            <a:ext cx="5844778" cy="613172"/>
          </a:xfrm>
        </p:spPr>
        <p:txBody>
          <a:bodyPr>
            <a:normAutofit fontScale="90000"/>
          </a:bodyPr>
          <a:lstStyle/>
          <a:p>
            <a:pPr algn="ctr"/>
            <a:r>
              <a:rPr lang="en-US" altLang="en-US" sz="3600" dirty="0">
                <a:solidFill>
                  <a:srgbClr val="FF0000"/>
                </a:solidFill>
                <a:latin typeface="+mn-lt"/>
              </a:rPr>
              <a:t>Training </a:t>
            </a:r>
            <a:r>
              <a:rPr lang="en-US" altLang="en-US" sz="3600" dirty="0" err="1">
                <a:solidFill>
                  <a:srgbClr val="FF0000"/>
                </a:solidFill>
                <a:latin typeface="+mn-lt"/>
              </a:rPr>
              <a:t>Perceptrons</a:t>
            </a:r>
            <a:endParaRPr lang="en-US" altLang="en-US" sz="3600" dirty="0">
              <a:latin typeface="+mn-lt"/>
            </a:endParaRPr>
          </a:p>
        </p:txBody>
      </p:sp>
      <p:grpSp>
        <p:nvGrpSpPr>
          <p:cNvPr id="2" name="Group 1027"/>
          <p:cNvGrpSpPr>
            <a:grpSpLocks/>
          </p:cNvGrpSpPr>
          <p:nvPr/>
        </p:nvGrpSpPr>
        <p:grpSpPr bwMode="auto">
          <a:xfrm>
            <a:off x="2228850" y="1028700"/>
            <a:ext cx="3829050" cy="1885950"/>
            <a:chOff x="3645" y="2550"/>
            <a:chExt cx="4815" cy="3000"/>
          </a:xfrm>
        </p:grpSpPr>
        <p:sp>
          <p:nvSpPr>
            <p:cNvPr id="38921" name="Oval 1028"/>
            <p:cNvSpPr>
              <a:spLocks noChangeArrowheads="1"/>
            </p:cNvSpPr>
            <p:nvPr/>
          </p:nvSpPr>
          <p:spPr bwMode="auto">
            <a:xfrm>
              <a:off x="5865" y="3780"/>
              <a:ext cx="1380" cy="690"/>
            </a:xfrm>
            <a:prstGeom prst="ellipse">
              <a:avLst/>
            </a:prstGeom>
            <a:solidFill>
              <a:srgbClr val="FFFFFF"/>
            </a:solidFill>
            <a:ln w="9525">
              <a:solidFill>
                <a:srgbClr val="000000"/>
              </a:solidFill>
              <a:round/>
              <a:headEnd/>
              <a:tailEnd/>
            </a:ln>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500"/>
            </a:p>
          </p:txBody>
        </p:sp>
        <p:sp>
          <p:nvSpPr>
            <p:cNvPr id="38922" name="Text Box 1029"/>
            <p:cNvSpPr txBox="1">
              <a:spLocks noChangeArrowheads="1"/>
            </p:cNvSpPr>
            <p:nvPr/>
          </p:nvSpPr>
          <p:spPr bwMode="auto">
            <a:xfrm>
              <a:off x="5955" y="3990"/>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th= 0.0</a:t>
              </a:r>
            </a:p>
          </p:txBody>
        </p:sp>
        <p:sp>
          <p:nvSpPr>
            <p:cNvPr id="38923" name="Oval 1030"/>
            <p:cNvSpPr>
              <a:spLocks noChangeArrowheads="1"/>
            </p:cNvSpPr>
            <p:nvPr/>
          </p:nvSpPr>
          <p:spPr bwMode="auto">
            <a:xfrm>
              <a:off x="3705" y="4860"/>
              <a:ext cx="1380" cy="690"/>
            </a:xfrm>
            <a:prstGeom prst="ellipse">
              <a:avLst/>
            </a:prstGeom>
            <a:solidFill>
              <a:srgbClr val="FFFFFF"/>
            </a:solidFill>
            <a:ln w="9525">
              <a:solidFill>
                <a:srgbClr val="000000"/>
              </a:solidFill>
              <a:round/>
              <a:headEnd/>
              <a:tailEnd/>
            </a:ln>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500"/>
            </a:p>
          </p:txBody>
        </p:sp>
        <p:sp>
          <p:nvSpPr>
            <p:cNvPr id="38924" name="Oval 1031"/>
            <p:cNvSpPr>
              <a:spLocks noChangeArrowheads="1"/>
            </p:cNvSpPr>
            <p:nvPr/>
          </p:nvSpPr>
          <p:spPr bwMode="auto">
            <a:xfrm>
              <a:off x="3660" y="3705"/>
              <a:ext cx="1380" cy="690"/>
            </a:xfrm>
            <a:prstGeom prst="ellipse">
              <a:avLst/>
            </a:prstGeom>
            <a:solidFill>
              <a:srgbClr val="FFFFFF"/>
            </a:solidFill>
            <a:ln w="9525">
              <a:solidFill>
                <a:srgbClr val="000000"/>
              </a:solidFill>
              <a:round/>
              <a:headEnd/>
              <a:tailEnd/>
            </a:ln>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500"/>
            </a:p>
          </p:txBody>
        </p:sp>
        <p:sp>
          <p:nvSpPr>
            <p:cNvPr id="38925" name="Oval 1032"/>
            <p:cNvSpPr>
              <a:spLocks noChangeArrowheads="1"/>
            </p:cNvSpPr>
            <p:nvPr/>
          </p:nvSpPr>
          <p:spPr bwMode="auto">
            <a:xfrm>
              <a:off x="3645" y="2550"/>
              <a:ext cx="1380" cy="690"/>
            </a:xfrm>
            <a:prstGeom prst="ellipse">
              <a:avLst/>
            </a:prstGeom>
            <a:solidFill>
              <a:srgbClr val="FFFFFF"/>
            </a:solidFill>
            <a:ln w="9525">
              <a:solidFill>
                <a:srgbClr val="000000"/>
              </a:solidFill>
              <a:round/>
              <a:headEnd/>
              <a:tailEnd/>
            </a:ln>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500"/>
            </a:p>
          </p:txBody>
        </p:sp>
        <p:sp>
          <p:nvSpPr>
            <p:cNvPr id="38926" name="Line 1033"/>
            <p:cNvSpPr>
              <a:spLocks noChangeShapeType="1"/>
            </p:cNvSpPr>
            <p:nvPr/>
          </p:nvSpPr>
          <p:spPr bwMode="auto">
            <a:xfrm>
              <a:off x="5025" y="2895"/>
              <a:ext cx="1065" cy="9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8927" name="Line 1034"/>
            <p:cNvSpPr>
              <a:spLocks noChangeShapeType="1"/>
            </p:cNvSpPr>
            <p:nvPr/>
          </p:nvSpPr>
          <p:spPr bwMode="auto">
            <a:xfrm>
              <a:off x="5025" y="4065"/>
              <a:ext cx="87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8928" name="Line 1035"/>
            <p:cNvSpPr>
              <a:spLocks noChangeShapeType="1"/>
            </p:cNvSpPr>
            <p:nvPr/>
          </p:nvSpPr>
          <p:spPr bwMode="auto">
            <a:xfrm flipV="1">
              <a:off x="5085" y="4395"/>
              <a:ext cx="105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8929" name="Text Box 1036"/>
            <p:cNvSpPr txBox="1">
              <a:spLocks noChangeArrowheads="1"/>
            </p:cNvSpPr>
            <p:nvPr/>
          </p:nvSpPr>
          <p:spPr bwMode="auto">
            <a:xfrm>
              <a:off x="3810" y="5070"/>
              <a:ext cx="120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X</a:t>
              </a:r>
              <a:r>
                <a:rPr lang="en-GB" altLang="en-US" sz="1350" b="1" baseline="-25000"/>
                <a:t>2</a:t>
              </a:r>
              <a:endParaRPr lang="en-GB" altLang="en-US" sz="1350" b="1" baseline="-25000">
                <a:latin typeface="Times New Roman" panose="02020603050405020304" pitchFamily="18" charset="0"/>
              </a:endParaRPr>
            </a:p>
          </p:txBody>
        </p:sp>
        <p:sp>
          <p:nvSpPr>
            <p:cNvPr id="38930" name="Text Box 1037"/>
            <p:cNvSpPr txBox="1">
              <a:spLocks noChangeArrowheads="1"/>
            </p:cNvSpPr>
            <p:nvPr/>
          </p:nvSpPr>
          <p:spPr bwMode="auto">
            <a:xfrm>
              <a:off x="3750" y="3885"/>
              <a:ext cx="11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X</a:t>
              </a:r>
              <a:r>
                <a:rPr lang="en-GB" altLang="en-US" sz="1350" b="1" baseline="-25000"/>
                <a:t>1</a:t>
              </a:r>
              <a:endParaRPr lang="en-GB" altLang="en-US" sz="1350" b="1" baseline="-25000">
                <a:latin typeface="Times New Roman" panose="02020603050405020304" pitchFamily="18" charset="0"/>
              </a:endParaRPr>
            </a:p>
          </p:txBody>
        </p:sp>
        <p:sp>
          <p:nvSpPr>
            <p:cNvPr id="38931" name="Text Box 1038"/>
            <p:cNvSpPr txBox="1">
              <a:spLocks noChangeArrowheads="1"/>
            </p:cNvSpPr>
            <p:nvPr/>
          </p:nvSpPr>
          <p:spPr bwMode="auto">
            <a:xfrm>
              <a:off x="3735" y="2730"/>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X</a:t>
              </a:r>
              <a:r>
                <a:rPr lang="en-GB" altLang="en-US" sz="1350" b="1" baseline="-25000"/>
                <a:t>0</a:t>
              </a:r>
              <a:endParaRPr lang="en-GB" altLang="en-US" sz="1350" b="1">
                <a:latin typeface="Times New Roman" panose="02020603050405020304" pitchFamily="18" charset="0"/>
              </a:endParaRPr>
            </a:p>
          </p:txBody>
        </p:sp>
        <p:sp>
          <p:nvSpPr>
            <p:cNvPr id="38932" name="Text Box 1039"/>
            <p:cNvSpPr txBox="1">
              <a:spLocks noChangeArrowheads="1"/>
            </p:cNvSpPr>
            <p:nvPr/>
          </p:nvSpPr>
          <p:spPr bwMode="auto">
            <a:xfrm>
              <a:off x="5295" y="3075"/>
              <a:ext cx="1296"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W</a:t>
              </a:r>
              <a:r>
                <a:rPr lang="en-GB" altLang="en-US" sz="1350" b="1" baseline="-25000"/>
                <a:t>0</a:t>
              </a:r>
              <a:r>
                <a:rPr lang="en-GB" altLang="en-US" sz="1350" b="1"/>
                <a:t> = -0.3</a:t>
              </a:r>
            </a:p>
          </p:txBody>
        </p:sp>
        <p:sp>
          <p:nvSpPr>
            <p:cNvPr id="38933" name="Text Box 1040"/>
            <p:cNvSpPr txBox="1">
              <a:spLocks noChangeArrowheads="1"/>
            </p:cNvSpPr>
            <p:nvPr/>
          </p:nvSpPr>
          <p:spPr bwMode="auto">
            <a:xfrm>
              <a:off x="4875" y="4020"/>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endParaRPr lang="en-GB" altLang="en-US" sz="1350" b="1">
                <a:latin typeface="Times New Roman" panose="02020603050405020304" pitchFamily="18" charset="0"/>
              </a:endParaRPr>
            </a:p>
          </p:txBody>
        </p:sp>
        <p:sp>
          <p:nvSpPr>
            <p:cNvPr id="38934" name="Text Box 1041"/>
            <p:cNvSpPr txBox="1">
              <a:spLocks noChangeArrowheads="1"/>
            </p:cNvSpPr>
            <p:nvPr/>
          </p:nvSpPr>
          <p:spPr bwMode="auto">
            <a:xfrm>
              <a:off x="5082" y="4740"/>
              <a:ext cx="14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W</a:t>
              </a:r>
              <a:r>
                <a:rPr lang="en-GB" altLang="en-US" sz="1350" b="1" baseline="-25000"/>
                <a:t>2</a:t>
              </a:r>
              <a:r>
                <a:rPr lang="en-GB" altLang="en-US" sz="1350" b="1"/>
                <a:t> = -0.4</a:t>
              </a:r>
            </a:p>
          </p:txBody>
        </p:sp>
        <p:sp>
          <p:nvSpPr>
            <p:cNvPr id="38935" name="Line 1042"/>
            <p:cNvSpPr>
              <a:spLocks noChangeShapeType="1"/>
            </p:cNvSpPr>
            <p:nvPr/>
          </p:nvSpPr>
          <p:spPr bwMode="auto">
            <a:xfrm>
              <a:off x="7245" y="4125"/>
              <a:ext cx="121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8936" name="Text Box 1043"/>
            <p:cNvSpPr txBox="1">
              <a:spLocks noChangeArrowheads="1"/>
            </p:cNvSpPr>
            <p:nvPr/>
          </p:nvSpPr>
          <p:spPr bwMode="auto">
            <a:xfrm>
              <a:off x="4785" y="4050"/>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1350" b="1"/>
                <a:t>W</a:t>
              </a:r>
              <a:r>
                <a:rPr lang="en-GB" altLang="en-US" sz="1350" b="1" baseline="-25000"/>
                <a:t>1</a:t>
              </a:r>
              <a:r>
                <a:rPr lang="en-GB" altLang="en-US" sz="1350" b="1"/>
                <a:t> = 0.5</a:t>
              </a:r>
            </a:p>
          </p:txBody>
        </p:sp>
      </p:grpSp>
      <p:graphicFrame>
        <p:nvGraphicFramePr>
          <p:cNvPr id="56340" name="Object 1044"/>
          <p:cNvGraphicFramePr>
            <a:graphicFrameLocks noChangeAspect="1"/>
          </p:cNvGraphicFramePr>
          <p:nvPr/>
        </p:nvGraphicFramePr>
        <p:xfrm>
          <a:off x="1290637" y="3090863"/>
          <a:ext cx="6824663" cy="2212181"/>
        </p:xfrm>
        <a:graphic>
          <a:graphicData uri="http://schemas.openxmlformats.org/presentationml/2006/ole">
            <mc:AlternateContent xmlns:mc="http://schemas.openxmlformats.org/markup-compatibility/2006">
              <mc:Choice xmlns:v="urn:schemas-microsoft-com:vml" Requires="v">
                <p:oleObj name="Document" r:id="rId2" imgW="7722943" imgH="2331177" progId="Word.Document.8">
                  <p:embed/>
                </p:oleObj>
              </mc:Choice>
              <mc:Fallback>
                <p:oleObj name="Document" r:id="rId2" imgW="7722943" imgH="2331177" progId="Word.Document.8">
                  <p:embed/>
                  <p:pic>
                    <p:nvPicPr>
                      <p:cNvPr id="56340" name="Object 1044"/>
                      <p:cNvPicPr>
                        <a:picLocks noChangeAspect="1" noChangeArrowheads="1"/>
                      </p:cNvPicPr>
                      <p:nvPr/>
                    </p:nvPicPr>
                    <p:blipFill>
                      <a:blip r:embed="rId3"/>
                      <a:srcRect/>
                      <a:stretch>
                        <a:fillRect/>
                      </a:stretch>
                    </p:blipFill>
                    <p:spPr bwMode="auto">
                      <a:xfrm>
                        <a:off x="1290637" y="3090863"/>
                        <a:ext cx="6824663" cy="2212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8" name="Text Box 1045"/>
          <p:cNvSpPr txBox="1">
            <a:spLocks noChangeArrowheads="1"/>
          </p:cNvSpPr>
          <p:nvPr/>
        </p:nvSpPr>
        <p:spPr bwMode="auto">
          <a:xfrm>
            <a:off x="6515100" y="1028700"/>
            <a:ext cx="970360"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sp>
        <p:nvSpPr>
          <p:cNvPr id="38919" name="Line 1046"/>
          <p:cNvSpPr>
            <a:spLocks noChangeShapeType="1"/>
          </p:cNvSpPr>
          <p:nvPr/>
        </p:nvSpPr>
        <p:spPr bwMode="auto">
          <a:xfrm>
            <a:off x="6515100" y="1514475"/>
            <a:ext cx="9144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sz="1050"/>
          </a:p>
        </p:txBody>
      </p:sp>
      <p:sp>
        <p:nvSpPr>
          <p:cNvPr id="38920" name="Line 1047"/>
          <p:cNvSpPr>
            <a:spLocks noChangeShapeType="1"/>
          </p:cNvSpPr>
          <p:nvPr/>
        </p:nvSpPr>
        <p:spPr bwMode="auto">
          <a:xfrm>
            <a:off x="7069931" y="1315641"/>
            <a:ext cx="0" cy="12001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sz="1050"/>
          </a:p>
        </p:txBody>
      </p:sp>
      <p:pic>
        <p:nvPicPr>
          <p:cNvPr id="3" name="Google Shape;87;p17">
            <a:extLst>
              <a:ext uri="{FF2B5EF4-FFF2-40B4-BE49-F238E27FC236}">
                <a16:creationId xmlns:a16="http://schemas.microsoft.com/office/drawing/2014/main" id="{AEE4A312-6C65-F184-52EA-BF25996A6EB5}"/>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4" name="Picture 2">
            <a:extLst>
              <a:ext uri="{FF2B5EF4-FFF2-40B4-BE49-F238E27FC236}">
                <a16:creationId xmlns:a16="http://schemas.microsoft.com/office/drawing/2014/main" id="{C02C5090-B343-9E0C-7072-C29B5A9D5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478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6340"/>
                                        </p:tgtEl>
                                        <p:attrNameLst>
                                          <p:attrName>style.visibility</p:attrName>
                                        </p:attrNameLst>
                                      </p:cBhvr>
                                      <p:to>
                                        <p:strVal val="visible"/>
                                      </p:to>
                                    </p:set>
                                    <p:animEffect transition="in" filter="dissolve">
                                      <p:cBhvr>
                                        <p:cTn id="12" dur="500"/>
                                        <p:tgtEl>
                                          <p:spTgt spid="56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0BC53CB6-09BB-4965-8D30-5B5DD272E9CB}" type="slidenum">
              <a:rPr lang="en-US" altLang="en-US" sz="1050">
                <a:latin typeface="Arial" panose="020B0604020202020204" pitchFamily="34" charset="0"/>
              </a:rPr>
              <a:pPr>
                <a:spcBef>
                  <a:spcPct val="0"/>
                </a:spcBef>
                <a:buFontTx/>
                <a:buNone/>
              </a:pPr>
              <a:t>49</a:t>
            </a:fld>
            <a:endParaRPr lang="en-US" altLang="en-US" sz="1050">
              <a:latin typeface="Arial" panose="020B0604020202020204" pitchFamily="34" charset="0"/>
            </a:endParaRPr>
          </a:p>
        </p:txBody>
      </p:sp>
      <p:sp>
        <p:nvSpPr>
          <p:cNvPr id="39939" name="Rectangle 2"/>
          <p:cNvSpPr>
            <a:spLocks noGrp="1" noChangeArrowheads="1"/>
          </p:cNvSpPr>
          <p:nvPr>
            <p:ph type="title"/>
          </p:nvPr>
        </p:nvSpPr>
        <p:spPr>
          <a:xfrm>
            <a:off x="1345842" y="273845"/>
            <a:ext cx="6183671" cy="994172"/>
          </a:xfrm>
        </p:spPr>
        <p:txBody>
          <a:bodyPr>
            <a:noAutofit/>
          </a:bodyPr>
          <a:lstStyle/>
          <a:p>
            <a:pPr algn="ctr" eaLnBrk="1" hangingPunct="1"/>
            <a:r>
              <a:rPr lang="sv-SE" altLang="en-US" sz="3600" dirty="0">
                <a:solidFill>
                  <a:srgbClr val="FF0000"/>
                </a:solidFill>
                <a:latin typeface="+mn-lt"/>
              </a:rPr>
              <a:t>Gradient Descent Learning Rule</a:t>
            </a:r>
          </a:p>
        </p:txBody>
      </p:sp>
      <p:sp>
        <p:nvSpPr>
          <p:cNvPr id="39940" name="Rectangle 3"/>
          <p:cNvSpPr>
            <a:spLocks noGrp="1" noChangeArrowheads="1"/>
          </p:cNvSpPr>
          <p:nvPr>
            <p:ph type="body" idx="1"/>
          </p:nvPr>
        </p:nvSpPr>
        <p:spPr>
          <a:xfrm>
            <a:off x="1771650" y="1371600"/>
            <a:ext cx="5829300" cy="3086100"/>
          </a:xfrm>
        </p:spPr>
        <p:txBody>
          <a:bodyPr/>
          <a:lstStyle/>
          <a:p>
            <a:pPr eaLnBrk="1" hangingPunct="1"/>
            <a:r>
              <a:rPr lang="sv-SE" altLang="en-US" sz="2100" dirty="0"/>
              <a:t>Train the w</a:t>
            </a:r>
            <a:r>
              <a:rPr lang="sv-SE" altLang="en-US" sz="2100" baseline="-25000" dirty="0"/>
              <a:t>i</a:t>
            </a:r>
            <a:r>
              <a:rPr lang="sv-SE" altLang="en-US" sz="2100" dirty="0"/>
              <a:t>’s such that they minimize the squared error</a:t>
            </a:r>
          </a:p>
          <a:p>
            <a:pPr lvl="1" eaLnBrk="1" hangingPunct="1"/>
            <a:r>
              <a:rPr lang="sv-SE" altLang="en-US" dirty="0"/>
              <a:t>E[w</a:t>
            </a:r>
            <a:r>
              <a:rPr lang="sv-SE" altLang="en-US" baseline="-25000" dirty="0"/>
              <a:t>1</a:t>
            </a:r>
            <a:r>
              <a:rPr lang="sv-SE" altLang="en-US" dirty="0"/>
              <a:t>,…,w</a:t>
            </a:r>
            <a:r>
              <a:rPr lang="sv-SE" altLang="en-US" baseline="-25000" dirty="0"/>
              <a:t>n</a:t>
            </a:r>
            <a:r>
              <a:rPr lang="sv-SE" altLang="en-US" dirty="0"/>
              <a:t>] = ½ </a:t>
            </a:r>
            <a:r>
              <a:rPr lang="sv-SE" altLang="en-US" sz="2700" dirty="0">
                <a:sym typeface="Symbol" panose="05050102010706020507" pitchFamily="18" charset="2"/>
              </a:rPr>
              <a:t></a:t>
            </a:r>
            <a:r>
              <a:rPr lang="sv-SE" altLang="en-US" baseline="-25000" dirty="0">
                <a:sym typeface="Symbol" panose="05050102010706020507" pitchFamily="18" charset="2"/>
              </a:rPr>
              <a:t>dD</a:t>
            </a:r>
            <a:r>
              <a:rPr lang="sv-SE" altLang="en-US" dirty="0">
                <a:sym typeface="Symbol" panose="05050102010706020507" pitchFamily="18" charset="2"/>
              </a:rPr>
              <a:t> (y</a:t>
            </a:r>
            <a:r>
              <a:rPr lang="sv-SE" altLang="en-US" baseline="-25000" dirty="0">
                <a:sym typeface="Symbol" panose="05050102010706020507" pitchFamily="18" charset="2"/>
              </a:rPr>
              <a:t>d</a:t>
            </a:r>
            <a:r>
              <a:rPr lang="sv-SE" altLang="en-US" dirty="0">
                <a:sym typeface="Symbol" panose="05050102010706020507" pitchFamily="18" charset="2"/>
              </a:rPr>
              <a:t>-h</a:t>
            </a:r>
            <a:r>
              <a:rPr lang="sv-SE" altLang="en-US" baseline="-25000" dirty="0">
                <a:sym typeface="Symbol" panose="05050102010706020507" pitchFamily="18" charset="2"/>
              </a:rPr>
              <a:t>d</a:t>
            </a:r>
            <a:r>
              <a:rPr lang="sv-SE" altLang="en-US" dirty="0">
                <a:sym typeface="Symbol" panose="05050102010706020507" pitchFamily="18" charset="2"/>
              </a:rPr>
              <a:t>)</a:t>
            </a:r>
            <a:r>
              <a:rPr lang="sv-SE" altLang="en-US" baseline="30000" dirty="0">
                <a:sym typeface="Symbol" panose="05050102010706020507" pitchFamily="18" charset="2"/>
              </a:rPr>
              <a:t>2</a:t>
            </a:r>
          </a:p>
          <a:p>
            <a:pPr lvl="1" eaLnBrk="1" hangingPunct="1">
              <a:buFont typeface="Wingdings" panose="05000000000000000000" pitchFamily="2" charset="2"/>
              <a:buNone/>
            </a:pPr>
            <a:r>
              <a:rPr lang="sv-SE" altLang="en-US" dirty="0"/>
              <a:t>where D is the set of training examples</a:t>
            </a:r>
            <a:endParaRPr lang="en-US" altLang="en-US" dirty="0"/>
          </a:p>
        </p:txBody>
      </p:sp>
      <p:pic>
        <p:nvPicPr>
          <p:cNvPr id="2" name="Google Shape;87;p17">
            <a:extLst>
              <a:ext uri="{FF2B5EF4-FFF2-40B4-BE49-F238E27FC236}">
                <a16:creationId xmlns:a16="http://schemas.microsoft.com/office/drawing/2014/main" id="{B30932C2-6A85-B464-230C-12444BB463F3}"/>
              </a:ext>
            </a:extLst>
          </p:cNvPr>
          <p:cNvPicPr preferRelativeResize="0"/>
          <p:nvPr/>
        </p:nvPicPr>
        <p:blipFill rotWithShape="1">
          <a:blip r:embed="rId2">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FC5541D2-0835-9B17-A447-642E4AE3F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742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1: </a:t>
            </a:r>
            <a:endParaRPr dirty="0"/>
          </a:p>
        </p:txBody>
      </p:sp>
      <p:pic>
        <p:nvPicPr>
          <p:cNvPr id="80" name="Google Shape;80;p16"/>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application&#10;&#10;Description automatically generated">
            <a:extLst>
              <a:ext uri="{FF2B5EF4-FFF2-40B4-BE49-F238E27FC236}">
                <a16:creationId xmlns:a16="http://schemas.microsoft.com/office/drawing/2014/main" id="{CD074024-895C-1800-D24D-981D94CC987C}"/>
              </a:ext>
            </a:extLst>
          </p:cNvPr>
          <p:cNvPicPr>
            <a:picLocks noChangeAspect="1"/>
          </p:cNvPicPr>
          <p:nvPr/>
        </p:nvPicPr>
        <p:blipFill>
          <a:blip r:embed="rId5"/>
          <a:stretch>
            <a:fillRect/>
          </a:stretch>
        </p:blipFill>
        <p:spPr>
          <a:xfrm>
            <a:off x="1853230" y="56367"/>
            <a:ext cx="5349858" cy="503076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EDC277D4-C4F2-4D33-B811-D27A27312CD3}" type="slidenum">
              <a:rPr lang="en-US" altLang="en-US" sz="1050">
                <a:latin typeface="Arial" panose="020B0604020202020204" pitchFamily="34" charset="0"/>
              </a:rPr>
              <a:pPr>
                <a:spcBef>
                  <a:spcPct val="0"/>
                </a:spcBef>
                <a:buFontTx/>
                <a:buNone/>
              </a:pPr>
              <a:t>50</a:t>
            </a:fld>
            <a:endParaRPr lang="en-US" altLang="en-US" sz="1050">
              <a:latin typeface="Arial" panose="020B0604020202020204" pitchFamily="34" charset="0"/>
            </a:endParaRPr>
          </a:p>
        </p:txBody>
      </p:sp>
      <p:sp>
        <p:nvSpPr>
          <p:cNvPr id="40963" name="Rectangle 2"/>
          <p:cNvSpPr>
            <a:spLocks noGrp="1" noChangeArrowheads="1"/>
          </p:cNvSpPr>
          <p:nvPr>
            <p:ph type="title"/>
          </p:nvPr>
        </p:nvSpPr>
        <p:spPr/>
        <p:txBody>
          <a:bodyPr>
            <a:normAutofit fontScale="90000"/>
          </a:bodyPr>
          <a:lstStyle/>
          <a:p>
            <a:pPr algn="ctr" eaLnBrk="1" hangingPunct="1"/>
            <a:r>
              <a:rPr lang="sv-SE" altLang="en-US" sz="3600" dirty="0">
                <a:solidFill>
                  <a:srgbClr val="FF0000"/>
                </a:solidFill>
                <a:latin typeface="+mn-lt"/>
              </a:rPr>
              <a:t>Gradient Descent</a:t>
            </a:r>
          </a:p>
        </p:txBody>
      </p:sp>
      <p:pic>
        <p:nvPicPr>
          <p:cNvPr id="40964" name="Picture 4" descr="C:\Documents and Settings\hoffmann\My Documents\MachineLearning\err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485900"/>
            <a:ext cx="4686300"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7"/>
          <p:cNvGrpSpPr>
            <a:grpSpLocks/>
          </p:cNvGrpSpPr>
          <p:nvPr/>
        </p:nvGrpSpPr>
        <p:grpSpPr bwMode="auto">
          <a:xfrm>
            <a:off x="1143000" y="1943100"/>
            <a:ext cx="4572000" cy="1143000"/>
            <a:chOff x="0" y="1632"/>
            <a:chExt cx="3840" cy="960"/>
          </a:xfrm>
        </p:grpSpPr>
        <p:sp>
          <p:nvSpPr>
            <p:cNvPr id="40976" name="Text Box 5"/>
            <p:cNvSpPr txBox="1">
              <a:spLocks noChangeArrowheads="1"/>
            </p:cNvSpPr>
            <p:nvPr/>
          </p:nvSpPr>
          <p:spPr bwMode="auto">
            <a:xfrm>
              <a:off x="0" y="1632"/>
              <a:ext cx="2110" cy="4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sv-SE" altLang="en-US" sz="1500"/>
                <a:t>Gradient:</a:t>
              </a:r>
            </a:p>
            <a:p>
              <a:pPr>
                <a:spcBef>
                  <a:spcPct val="0"/>
                </a:spcBef>
                <a:buFontTx/>
                <a:buNone/>
              </a:pPr>
              <a:r>
                <a:rPr lang="sv-SE" altLang="en-US" sz="1500">
                  <a:sym typeface="Symbol" panose="05050102010706020507" pitchFamily="18" charset="2"/>
                </a:rPr>
                <a:t>E[w]=[E/w</a:t>
              </a:r>
              <a:r>
                <a:rPr lang="sv-SE" altLang="en-US" sz="1500" baseline="-25000">
                  <a:sym typeface="Symbol" panose="05050102010706020507" pitchFamily="18" charset="2"/>
                </a:rPr>
                <a:t>0</a:t>
              </a:r>
              <a:r>
                <a:rPr lang="sv-SE" altLang="en-US" sz="1500">
                  <a:sym typeface="Symbol" panose="05050102010706020507" pitchFamily="18" charset="2"/>
                </a:rPr>
                <a:t>,… E/w</a:t>
              </a:r>
              <a:r>
                <a:rPr lang="sv-SE" altLang="en-US" sz="1500" baseline="-25000">
                  <a:sym typeface="Symbol" panose="05050102010706020507" pitchFamily="18" charset="2"/>
                </a:rPr>
                <a:t>n</a:t>
              </a:r>
              <a:r>
                <a:rPr lang="sv-SE" altLang="en-US" sz="1500">
                  <a:sym typeface="Symbol" panose="05050102010706020507" pitchFamily="18" charset="2"/>
                </a:rPr>
                <a:t>] </a:t>
              </a:r>
              <a:endParaRPr lang="en-US" altLang="en-US" sz="1500">
                <a:sym typeface="Symbol" panose="05050102010706020507" pitchFamily="18" charset="2"/>
              </a:endParaRPr>
            </a:p>
          </p:txBody>
        </p:sp>
        <p:sp>
          <p:nvSpPr>
            <p:cNvPr id="40977" name="Line 7"/>
            <p:cNvSpPr>
              <a:spLocks noChangeShapeType="1"/>
            </p:cNvSpPr>
            <p:nvPr/>
          </p:nvSpPr>
          <p:spPr bwMode="auto">
            <a:xfrm flipH="1">
              <a:off x="3648" y="2064"/>
              <a:ext cx="192" cy="528"/>
            </a:xfrm>
            <a:prstGeom prst="line">
              <a:avLst/>
            </a:prstGeom>
            <a:noFill/>
            <a:ln w="571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050"/>
            </a:p>
          </p:txBody>
        </p:sp>
      </p:grpSp>
      <p:grpSp>
        <p:nvGrpSpPr>
          <p:cNvPr id="3" name="Group 16"/>
          <p:cNvGrpSpPr>
            <a:grpSpLocks/>
          </p:cNvGrpSpPr>
          <p:nvPr/>
        </p:nvGrpSpPr>
        <p:grpSpPr bwMode="auto">
          <a:xfrm>
            <a:off x="5657849" y="1828800"/>
            <a:ext cx="1273968" cy="685800"/>
            <a:chOff x="3792" y="1536"/>
            <a:chExt cx="1070" cy="576"/>
          </a:xfrm>
        </p:grpSpPr>
        <p:sp>
          <p:nvSpPr>
            <p:cNvPr id="40973" name="Line 8"/>
            <p:cNvSpPr>
              <a:spLocks noChangeShapeType="1"/>
            </p:cNvSpPr>
            <p:nvPr/>
          </p:nvSpPr>
          <p:spPr bwMode="auto">
            <a:xfrm flipH="1">
              <a:off x="3888" y="1824"/>
              <a:ext cx="336" cy="192"/>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050"/>
            </a:p>
          </p:txBody>
        </p:sp>
        <p:sp>
          <p:nvSpPr>
            <p:cNvPr id="40974" name="Text Box 9"/>
            <p:cNvSpPr txBox="1">
              <a:spLocks noChangeArrowheads="1"/>
            </p:cNvSpPr>
            <p:nvPr/>
          </p:nvSpPr>
          <p:spPr bwMode="auto">
            <a:xfrm>
              <a:off x="4176" y="1536"/>
              <a:ext cx="68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sv-SE" altLang="en-US" sz="1500"/>
                <a:t>(w</a:t>
              </a:r>
              <a:r>
                <a:rPr lang="sv-SE" altLang="en-US" sz="1500" baseline="-25000"/>
                <a:t>1</a:t>
              </a:r>
              <a:r>
                <a:rPr lang="sv-SE" altLang="en-US" sz="1500"/>
                <a:t>,w</a:t>
              </a:r>
              <a:r>
                <a:rPr lang="sv-SE" altLang="en-US" sz="1500" baseline="-25000"/>
                <a:t>2</a:t>
              </a:r>
              <a:r>
                <a:rPr lang="sv-SE" altLang="en-US" sz="1500"/>
                <a:t>)</a:t>
              </a:r>
              <a:endParaRPr lang="en-US" altLang="en-US" sz="1500"/>
            </a:p>
          </p:txBody>
        </p:sp>
        <p:sp>
          <p:nvSpPr>
            <p:cNvPr id="40975" name="Oval 10"/>
            <p:cNvSpPr>
              <a:spLocks noChangeArrowheads="1"/>
            </p:cNvSpPr>
            <p:nvPr/>
          </p:nvSpPr>
          <p:spPr bwMode="auto">
            <a:xfrm>
              <a:off x="3792" y="2016"/>
              <a:ext cx="96" cy="96"/>
            </a:xfrm>
            <a:prstGeom prst="ellipse">
              <a:avLst/>
            </a:prstGeom>
            <a:solidFill>
              <a:schemeClr val="bg1"/>
            </a:solidFill>
            <a:ln w="38100">
              <a:solidFill>
                <a:schemeClr val="tx1"/>
              </a:solidFill>
              <a:miter lim="800000"/>
              <a:headEnd/>
              <a:tailEnd/>
            </a:ln>
          </p:spPr>
          <p:txBody>
            <a:bodyPr wrap="none" anchor="ct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500"/>
            </a:p>
          </p:txBody>
        </p:sp>
      </p:grpSp>
      <p:grpSp>
        <p:nvGrpSpPr>
          <p:cNvPr id="4" name="Group 18"/>
          <p:cNvGrpSpPr>
            <a:grpSpLocks/>
          </p:cNvGrpSpPr>
          <p:nvPr/>
        </p:nvGrpSpPr>
        <p:grpSpPr bwMode="auto">
          <a:xfrm>
            <a:off x="5429252" y="2743200"/>
            <a:ext cx="2309813" cy="400050"/>
            <a:chOff x="3600" y="2304"/>
            <a:chExt cx="1940" cy="336"/>
          </a:xfrm>
        </p:grpSpPr>
        <p:sp>
          <p:nvSpPr>
            <p:cNvPr id="40970" name="Oval 11"/>
            <p:cNvSpPr>
              <a:spLocks noChangeArrowheads="1"/>
            </p:cNvSpPr>
            <p:nvPr/>
          </p:nvSpPr>
          <p:spPr bwMode="auto">
            <a:xfrm>
              <a:off x="3600" y="2544"/>
              <a:ext cx="96" cy="96"/>
            </a:xfrm>
            <a:prstGeom prst="ellipse">
              <a:avLst/>
            </a:prstGeom>
            <a:solidFill>
              <a:schemeClr val="bg1"/>
            </a:solidFill>
            <a:ln w="38100">
              <a:solidFill>
                <a:schemeClr val="tx1"/>
              </a:solidFill>
              <a:miter lim="800000"/>
              <a:headEnd/>
              <a:tailEnd/>
            </a:ln>
          </p:spPr>
          <p:txBody>
            <a:bodyPr wrap="none" anchor="ct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1500"/>
            </a:p>
          </p:txBody>
        </p:sp>
        <p:sp>
          <p:nvSpPr>
            <p:cNvPr id="40971" name="Text Box 12"/>
            <p:cNvSpPr txBox="1">
              <a:spLocks noChangeArrowheads="1"/>
            </p:cNvSpPr>
            <p:nvPr/>
          </p:nvSpPr>
          <p:spPr bwMode="auto">
            <a:xfrm>
              <a:off x="4032" y="2304"/>
              <a:ext cx="150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sv-SE" altLang="en-US" sz="1500"/>
                <a:t>(w</a:t>
              </a:r>
              <a:r>
                <a:rPr lang="sv-SE" altLang="en-US" sz="1500" baseline="-25000"/>
                <a:t>1</a:t>
              </a:r>
              <a:r>
                <a:rPr lang="sv-SE" altLang="en-US" sz="1500"/>
                <a:t>+</a:t>
              </a:r>
              <a:r>
                <a:rPr lang="sv-SE" altLang="en-US" sz="1500">
                  <a:sym typeface="Symbol" panose="05050102010706020507" pitchFamily="18" charset="2"/>
                </a:rPr>
                <a:t>w</a:t>
              </a:r>
              <a:r>
                <a:rPr lang="sv-SE" altLang="en-US" sz="1500" baseline="-25000">
                  <a:sym typeface="Symbol" panose="05050102010706020507" pitchFamily="18" charset="2"/>
                </a:rPr>
                <a:t>1</a:t>
              </a:r>
              <a:r>
                <a:rPr lang="sv-SE" altLang="en-US" sz="1500"/>
                <a:t>,w</a:t>
              </a:r>
              <a:r>
                <a:rPr lang="sv-SE" altLang="en-US" sz="1500" baseline="-25000"/>
                <a:t>2 </a:t>
              </a:r>
              <a:r>
                <a:rPr lang="sv-SE" altLang="en-US" sz="1500"/>
                <a:t>+</a:t>
              </a:r>
              <a:r>
                <a:rPr lang="sv-SE" altLang="en-US" sz="1500">
                  <a:sym typeface="Symbol" panose="05050102010706020507" pitchFamily="18" charset="2"/>
                </a:rPr>
                <a:t>w</a:t>
              </a:r>
              <a:r>
                <a:rPr lang="sv-SE" altLang="en-US" sz="1500" baseline="-25000">
                  <a:sym typeface="Symbol" panose="05050102010706020507" pitchFamily="18" charset="2"/>
                </a:rPr>
                <a:t>2</a:t>
              </a:r>
              <a:r>
                <a:rPr lang="sv-SE" altLang="en-US" sz="1500"/>
                <a:t>)</a:t>
              </a:r>
              <a:endParaRPr lang="en-US" altLang="en-US" sz="1500"/>
            </a:p>
          </p:txBody>
        </p:sp>
        <p:sp>
          <p:nvSpPr>
            <p:cNvPr id="40972" name="Line 13"/>
            <p:cNvSpPr>
              <a:spLocks noChangeShapeType="1"/>
            </p:cNvSpPr>
            <p:nvPr/>
          </p:nvSpPr>
          <p:spPr bwMode="auto">
            <a:xfrm flipH="1">
              <a:off x="3744" y="2400"/>
              <a:ext cx="336" cy="192"/>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050"/>
            </a:p>
          </p:txBody>
        </p:sp>
      </p:grpSp>
      <p:sp>
        <p:nvSpPr>
          <p:cNvPr id="17422" name="Text Box 14"/>
          <p:cNvSpPr txBox="1">
            <a:spLocks noChangeArrowheads="1"/>
          </p:cNvSpPr>
          <p:nvPr/>
        </p:nvSpPr>
        <p:spPr bwMode="auto">
          <a:xfrm>
            <a:off x="1314450" y="2686050"/>
            <a:ext cx="13580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sv-SE" altLang="en-US" sz="1500" dirty="0">
                <a:sym typeface="Symbol" panose="05050102010706020507" pitchFamily="18" charset="2"/>
              </a:rPr>
              <a:t>w</a:t>
            </a:r>
            <a:r>
              <a:rPr lang="sv-SE" altLang="en-US" sz="1500" dirty="0"/>
              <a:t>=-</a:t>
            </a:r>
            <a:r>
              <a:rPr lang="sv-SE" altLang="en-US" sz="1500" dirty="0">
                <a:sym typeface="Symbol" panose="05050102010706020507" pitchFamily="18" charset="2"/>
              </a:rPr>
              <a:t> </a:t>
            </a:r>
            <a:r>
              <a:rPr lang="el-GR" altLang="en-US" sz="1500" dirty="0">
                <a:sym typeface="Symbol" panose="05050102010706020507" pitchFamily="18" charset="2"/>
              </a:rPr>
              <a:t>η</a:t>
            </a:r>
            <a:r>
              <a:rPr lang="sv-SE" altLang="en-US" sz="1500" dirty="0">
                <a:sym typeface="Symbol" panose="05050102010706020507" pitchFamily="18" charset="2"/>
              </a:rPr>
              <a:t>E[w]</a:t>
            </a:r>
            <a:endParaRPr lang="en-US" altLang="en-US" sz="1500" dirty="0"/>
          </a:p>
        </p:txBody>
      </p:sp>
      <p:sp>
        <p:nvSpPr>
          <p:cNvPr id="17423" name="Text Box 15"/>
          <p:cNvSpPr txBox="1">
            <a:spLocks noChangeArrowheads="1"/>
          </p:cNvSpPr>
          <p:nvPr/>
        </p:nvSpPr>
        <p:spPr bwMode="auto">
          <a:xfrm>
            <a:off x="1257300" y="3143250"/>
            <a:ext cx="2699778"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sv-SE" altLang="en-US" sz="1500" dirty="0">
                <a:sym typeface="Symbol" panose="05050102010706020507" pitchFamily="18" charset="2"/>
              </a:rPr>
              <a:t>w</a:t>
            </a:r>
            <a:r>
              <a:rPr lang="sv-SE" altLang="en-US" sz="1500" baseline="-25000" dirty="0">
                <a:sym typeface="Symbol" panose="05050102010706020507" pitchFamily="18" charset="2"/>
              </a:rPr>
              <a:t>i</a:t>
            </a:r>
            <a:r>
              <a:rPr lang="sv-SE" altLang="en-US" sz="1500" dirty="0"/>
              <a:t>=-</a:t>
            </a:r>
            <a:r>
              <a:rPr lang="sv-SE" altLang="en-US" sz="1500" dirty="0">
                <a:sym typeface="Symbol" panose="05050102010706020507" pitchFamily="18" charset="2"/>
              </a:rPr>
              <a:t> </a:t>
            </a:r>
            <a:r>
              <a:rPr lang="el-GR" altLang="en-US" sz="1500" dirty="0">
                <a:sym typeface="Symbol" panose="05050102010706020507" pitchFamily="18" charset="2"/>
              </a:rPr>
              <a:t>η</a:t>
            </a:r>
            <a:r>
              <a:rPr lang="sv-SE" altLang="en-US" sz="1500" dirty="0">
                <a:sym typeface="Symbol" panose="05050102010706020507" pitchFamily="18" charset="2"/>
              </a:rPr>
              <a:t>E/w</a:t>
            </a:r>
            <a:r>
              <a:rPr lang="sv-SE" altLang="en-US" sz="1500" baseline="-25000" dirty="0">
                <a:sym typeface="Symbol" panose="05050102010706020507" pitchFamily="18" charset="2"/>
              </a:rPr>
              <a:t>i</a:t>
            </a:r>
          </a:p>
          <a:p>
            <a:pPr>
              <a:spcBef>
                <a:spcPct val="0"/>
              </a:spcBef>
              <a:buFontTx/>
              <a:buNone/>
            </a:pPr>
            <a:r>
              <a:rPr lang="sv-SE" altLang="en-US" sz="1500" baseline="-25000" dirty="0">
                <a:sym typeface="Symbol" panose="05050102010706020507" pitchFamily="18" charset="2"/>
              </a:rPr>
              <a:t>  </a:t>
            </a:r>
            <a:r>
              <a:rPr lang="sv-SE" altLang="en-US" sz="1500" dirty="0">
                <a:sym typeface="Symbol" panose="05050102010706020507" pitchFamily="18" charset="2"/>
              </a:rPr>
              <a:t>=- </a:t>
            </a:r>
            <a:r>
              <a:rPr lang="el-GR" altLang="en-US" sz="1500" dirty="0">
                <a:sym typeface="Symbol" panose="05050102010706020507" pitchFamily="18" charset="2"/>
              </a:rPr>
              <a:t>η</a:t>
            </a:r>
            <a:r>
              <a:rPr lang="sv-SE" altLang="en-US" sz="1500" dirty="0">
                <a:sym typeface="Symbol" panose="05050102010706020507" pitchFamily="18" charset="2"/>
              </a:rPr>
              <a:t>/w</a:t>
            </a:r>
            <a:r>
              <a:rPr lang="sv-SE" altLang="en-US" sz="1500" baseline="-25000" dirty="0">
                <a:sym typeface="Symbol" panose="05050102010706020507" pitchFamily="18" charset="2"/>
              </a:rPr>
              <a:t>i</a:t>
            </a:r>
            <a:r>
              <a:rPr lang="sv-SE" altLang="en-US" sz="1500" dirty="0">
                <a:sym typeface="Symbol" panose="05050102010706020507" pitchFamily="18" charset="2"/>
              </a:rPr>
              <a:t> 1/2</a:t>
            </a:r>
            <a:r>
              <a:rPr lang="sv-SE" altLang="en-US" sz="2400" dirty="0">
                <a:sym typeface="Symbol" panose="05050102010706020507" pitchFamily="18" charset="2"/>
              </a:rPr>
              <a:t></a:t>
            </a:r>
            <a:r>
              <a:rPr lang="sv-SE" altLang="en-US" sz="1500" baseline="-25000" dirty="0">
                <a:sym typeface="Symbol" panose="05050102010706020507" pitchFamily="18" charset="2"/>
              </a:rPr>
              <a:t>d</a:t>
            </a:r>
            <a:r>
              <a:rPr lang="sv-SE" altLang="en-US" sz="1500" dirty="0">
                <a:sym typeface="Symbol" panose="05050102010706020507" pitchFamily="18" charset="2"/>
              </a:rPr>
              <a:t>(y</a:t>
            </a:r>
            <a:r>
              <a:rPr lang="sv-SE" altLang="en-US" sz="1500" baseline="-25000" dirty="0">
                <a:sym typeface="Symbol" panose="05050102010706020507" pitchFamily="18" charset="2"/>
              </a:rPr>
              <a:t>d</a:t>
            </a:r>
            <a:r>
              <a:rPr lang="sv-SE" altLang="en-US" sz="1500" dirty="0">
                <a:sym typeface="Symbol" panose="05050102010706020507" pitchFamily="18" charset="2"/>
              </a:rPr>
              <a:t>-h</a:t>
            </a:r>
            <a:r>
              <a:rPr lang="sv-SE" altLang="en-US" sz="1500" baseline="-25000" dirty="0">
                <a:sym typeface="Symbol" panose="05050102010706020507" pitchFamily="18" charset="2"/>
              </a:rPr>
              <a:t>d</a:t>
            </a:r>
            <a:r>
              <a:rPr lang="sv-SE" altLang="en-US" sz="1500" dirty="0">
                <a:sym typeface="Symbol" panose="05050102010706020507" pitchFamily="18" charset="2"/>
              </a:rPr>
              <a:t>)</a:t>
            </a:r>
            <a:r>
              <a:rPr lang="sv-SE" altLang="en-US" sz="1500" baseline="30000" dirty="0">
                <a:sym typeface="Symbol" panose="05050102010706020507" pitchFamily="18" charset="2"/>
              </a:rPr>
              <a:t>2</a:t>
            </a:r>
          </a:p>
          <a:p>
            <a:pPr>
              <a:spcBef>
                <a:spcPct val="0"/>
              </a:spcBef>
              <a:buFontTx/>
              <a:buNone/>
            </a:pPr>
            <a:r>
              <a:rPr lang="sv-SE" altLang="en-US" sz="1500" dirty="0">
                <a:sym typeface="Symbol" panose="05050102010706020507" pitchFamily="18" charset="2"/>
              </a:rPr>
              <a:t>= -</a:t>
            </a:r>
            <a:r>
              <a:rPr lang="el-GR" altLang="en-US" sz="1500" dirty="0">
                <a:sym typeface="Symbol" panose="05050102010706020507" pitchFamily="18" charset="2"/>
              </a:rPr>
              <a:t>η</a:t>
            </a:r>
            <a:r>
              <a:rPr lang="sv-SE" altLang="en-US" sz="1500" dirty="0">
                <a:sym typeface="Symbol" panose="05050102010706020507" pitchFamily="18" charset="2"/>
              </a:rPr>
              <a:t> /w</a:t>
            </a:r>
            <a:r>
              <a:rPr lang="sv-SE" altLang="en-US" sz="1500" baseline="-25000" dirty="0">
                <a:sym typeface="Symbol" panose="05050102010706020507" pitchFamily="18" charset="2"/>
              </a:rPr>
              <a:t>i</a:t>
            </a:r>
            <a:r>
              <a:rPr lang="sv-SE" altLang="en-US" sz="1500" dirty="0">
                <a:sym typeface="Symbol" panose="05050102010706020507" pitchFamily="18" charset="2"/>
              </a:rPr>
              <a:t> 1/2</a:t>
            </a:r>
            <a:r>
              <a:rPr lang="sv-SE" altLang="en-US" sz="2400" dirty="0">
                <a:sym typeface="Symbol" panose="05050102010706020507" pitchFamily="18" charset="2"/>
              </a:rPr>
              <a:t></a:t>
            </a:r>
            <a:r>
              <a:rPr lang="sv-SE" altLang="en-US" sz="1500" baseline="-25000" dirty="0">
                <a:sym typeface="Symbol" panose="05050102010706020507" pitchFamily="18" charset="2"/>
              </a:rPr>
              <a:t>d</a:t>
            </a:r>
            <a:r>
              <a:rPr lang="sv-SE" altLang="en-US" sz="1500" dirty="0">
                <a:sym typeface="Symbol" panose="05050102010706020507" pitchFamily="18" charset="2"/>
              </a:rPr>
              <a:t>(y</a:t>
            </a:r>
            <a:r>
              <a:rPr lang="sv-SE" altLang="en-US" sz="1500" baseline="-25000" dirty="0">
                <a:sym typeface="Symbol" panose="05050102010706020507" pitchFamily="18" charset="2"/>
              </a:rPr>
              <a:t>d</a:t>
            </a:r>
            <a:r>
              <a:rPr lang="sv-SE" altLang="en-US" sz="1500" dirty="0">
                <a:sym typeface="Symbol" panose="05050102010706020507" pitchFamily="18" charset="2"/>
              </a:rPr>
              <a:t>-</a:t>
            </a:r>
            <a:r>
              <a:rPr lang="sv-SE" altLang="en-US" sz="2400" dirty="0">
                <a:sym typeface="Symbol" panose="05050102010706020507" pitchFamily="18" charset="2"/>
              </a:rPr>
              <a:t></a:t>
            </a:r>
            <a:r>
              <a:rPr lang="sv-SE" altLang="en-US" sz="1500" baseline="-25000" dirty="0">
                <a:sym typeface="Symbol" panose="05050102010706020507" pitchFamily="18" charset="2"/>
              </a:rPr>
              <a:t>i </a:t>
            </a:r>
            <a:r>
              <a:rPr lang="sv-SE" altLang="en-US" sz="1500" dirty="0">
                <a:sym typeface="Symbol" panose="05050102010706020507" pitchFamily="18" charset="2"/>
              </a:rPr>
              <a:t>w</a:t>
            </a:r>
            <a:r>
              <a:rPr lang="sv-SE" altLang="en-US" sz="1500" baseline="-25000" dirty="0">
                <a:sym typeface="Symbol" panose="05050102010706020507" pitchFamily="18" charset="2"/>
              </a:rPr>
              <a:t>i </a:t>
            </a:r>
            <a:r>
              <a:rPr lang="sv-SE" altLang="en-US" sz="1500" dirty="0">
                <a:sym typeface="Symbol" panose="05050102010706020507" pitchFamily="18" charset="2"/>
              </a:rPr>
              <a:t>x</a:t>
            </a:r>
            <a:r>
              <a:rPr lang="sv-SE" altLang="en-US" sz="1500" baseline="-25000" dirty="0">
                <a:sym typeface="Symbol" panose="05050102010706020507" pitchFamily="18" charset="2"/>
              </a:rPr>
              <a:t>i</a:t>
            </a:r>
            <a:r>
              <a:rPr lang="sv-SE" altLang="en-US" sz="1500" dirty="0">
                <a:sym typeface="Symbol" panose="05050102010706020507" pitchFamily="18" charset="2"/>
              </a:rPr>
              <a:t>)</a:t>
            </a:r>
            <a:r>
              <a:rPr lang="sv-SE" altLang="en-US" sz="1500" baseline="30000" dirty="0">
                <a:sym typeface="Symbol" panose="05050102010706020507" pitchFamily="18" charset="2"/>
              </a:rPr>
              <a:t>2</a:t>
            </a:r>
          </a:p>
          <a:p>
            <a:pPr>
              <a:spcBef>
                <a:spcPct val="0"/>
              </a:spcBef>
              <a:buFontTx/>
              <a:buNone/>
            </a:pPr>
            <a:r>
              <a:rPr lang="sv-SE" altLang="en-US" sz="1500" baseline="30000" dirty="0">
                <a:sym typeface="Symbol" panose="05050102010706020507" pitchFamily="18" charset="2"/>
              </a:rPr>
              <a:t>  </a:t>
            </a:r>
            <a:r>
              <a:rPr lang="sv-SE" altLang="en-US" sz="1500" dirty="0">
                <a:sym typeface="Symbol" panose="05050102010706020507" pitchFamily="18" charset="2"/>
              </a:rPr>
              <a:t>=</a:t>
            </a:r>
            <a:r>
              <a:rPr lang="el-GR" altLang="en-US" sz="1500" dirty="0">
                <a:sym typeface="Symbol" panose="05050102010706020507" pitchFamily="18" charset="2"/>
              </a:rPr>
              <a:t> η</a:t>
            </a:r>
            <a:r>
              <a:rPr lang="sv-SE" altLang="en-US" sz="1500" dirty="0">
                <a:sym typeface="Symbol" panose="05050102010706020507" pitchFamily="18" charset="2"/>
              </a:rPr>
              <a:t> </a:t>
            </a:r>
            <a:r>
              <a:rPr lang="sv-SE" altLang="en-US" sz="2400" dirty="0">
                <a:sym typeface="Symbol" panose="05050102010706020507" pitchFamily="18" charset="2"/>
              </a:rPr>
              <a:t></a:t>
            </a:r>
            <a:r>
              <a:rPr lang="sv-SE" altLang="en-US" sz="1500" baseline="-25000" dirty="0">
                <a:sym typeface="Symbol" panose="05050102010706020507" pitchFamily="18" charset="2"/>
              </a:rPr>
              <a:t>d</a:t>
            </a:r>
            <a:r>
              <a:rPr lang="sv-SE" altLang="en-US" sz="1500" dirty="0">
                <a:sym typeface="Symbol" panose="05050102010706020507" pitchFamily="18" charset="2"/>
              </a:rPr>
              <a:t>(y</a:t>
            </a:r>
            <a:r>
              <a:rPr lang="sv-SE" altLang="en-US" sz="1500" baseline="-25000" dirty="0">
                <a:sym typeface="Symbol" panose="05050102010706020507" pitchFamily="18" charset="2"/>
              </a:rPr>
              <a:t>d</a:t>
            </a:r>
            <a:r>
              <a:rPr lang="sv-SE" altLang="en-US" sz="1500" dirty="0">
                <a:sym typeface="Symbol" panose="05050102010706020507" pitchFamily="18" charset="2"/>
              </a:rPr>
              <a:t>- h</a:t>
            </a:r>
            <a:r>
              <a:rPr lang="sv-SE" altLang="en-US" sz="1500" baseline="-25000" dirty="0">
                <a:sym typeface="Symbol" panose="05050102010706020507" pitchFamily="18" charset="2"/>
              </a:rPr>
              <a:t>d</a:t>
            </a:r>
            <a:r>
              <a:rPr lang="sv-SE" altLang="en-US" sz="1500" dirty="0">
                <a:sym typeface="Symbol" panose="05050102010706020507" pitchFamily="18" charset="2"/>
              </a:rPr>
              <a:t>)(x</a:t>
            </a:r>
            <a:r>
              <a:rPr lang="sv-SE" altLang="en-US" sz="1500" baseline="-25000" dirty="0">
                <a:sym typeface="Symbol" panose="05050102010706020507" pitchFamily="18" charset="2"/>
              </a:rPr>
              <a:t>i</a:t>
            </a:r>
            <a:r>
              <a:rPr lang="sv-SE" altLang="en-US" sz="1500" dirty="0">
                <a:sym typeface="Symbol" panose="05050102010706020507" pitchFamily="18" charset="2"/>
              </a:rPr>
              <a:t>)</a:t>
            </a:r>
          </a:p>
          <a:p>
            <a:pPr>
              <a:spcBef>
                <a:spcPct val="0"/>
              </a:spcBef>
              <a:buFontTx/>
              <a:buNone/>
            </a:pPr>
            <a:r>
              <a:rPr lang="en-IN" altLang="en-US" sz="1500" dirty="0">
                <a:sym typeface="Symbol" panose="05050102010706020507" pitchFamily="18" charset="2"/>
              </a:rPr>
              <a:t>Consider 0&lt;</a:t>
            </a:r>
            <a:r>
              <a:rPr lang="el-GR" altLang="en-US" sz="1500" dirty="0">
                <a:sym typeface="Symbol" panose="05050102010706020507" pitchFamily="18" charset="2"/>
              </a:rPr>
              <a:t>η </a:t>
            </a:r>
            <a:r>
              <a:rPr lang="en-IN" altLang="en-US" sz="1500" dirty="0">
                <a:sym typeface="Symbol" panose="05050102010706020507" pitchFamily="18" charset="2"/>
              </a:rPr>
              <a:t>&lt;=1</a:t>
            </a:r>
            <a:endParaRPr lang="en-US" altLang="en-US" sz="1500" baseline="30000" dirty="0">
              <a:sym typeface="Symbol" panose="05050102010706020507" pitchFamily="18" charset="2"/>
            </a:endParaRPr>
          </a:p>
        </p:txBody>
      </p:sp>
      <p:pic>
        <p:nvPicPr>
          <p:cNvPr id="5" name="Google Shape;87;p17">
            <a:extLst>
              <a:ext uri="{FF2B5EF4-FFF2-40B4-BE49-F238E27FC236}">
                <a16:creationId xmlns:a16="http://schemas.microsoft.com/office/drawing/2014/main" id="{ABC4C8AF-2BE1-2ADA-BFD1-9C0933A603F0}"/>
              </a:ext>
            </a:extLst>
          </p:cNvPr>
          <p:cNvPicPr preferRelativeResize="0"/>
          <p:nvPr/>
        </p:nvPicPr>
        <p:blipFill rotWithShape="1">
          <a:blip r:embed="rId3">
            <a:alphaModFix/>
          </a:blip>
          <a:srcRect/>
          <a:stretch/>
        </p:blipFill>
        <p:spPr>
          <a:xfrm>
            <a:off x="6283227" y="4554456"/>
            <a:ext cx="1714500" cy="571500"/>
          </a:xfrm>
          <a:prstGeom prst="rect">
            <a:avLst/>
          </a:prstGeom>
          <a:noFill/>
          <a:ln>
            <a:noFill/>
          </a:ln>
        </p:spPr>
      </p:pic>
      <p:pic>
        <p:nvPicPr>
          <p:cNvPr id="6" name="Picture 2">
            <a:extLst>
              <a:ext uri="{FF2B5EF4-FFF2-40B4-BE49-F238E27FC236}">
                <a16:creationId xmlns:a16="http://schemas.microsoft.com/office/drawing/2014/main" id="{802224EF-BD39-6431-E279-14147FDDF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439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22"/>
                                        </p:tgtEl>
                                        <p:attrNameLst>
                                          <p:attrName>style.visibility</p:attrName>
                                        </p:attrNameLst>
                                      </p:cBhvr>
                                      <p:to>
                                        <p:strVal val="visible"/>
                                      </p:to>
                                    </p:set>
                                    <p:anim calcmode="lin" valueType="num">
                                      <p:cBhvr additive="base">
                                        <p:cTn id="19" dur="500" fill="hold"/>
                                        <p:tgtEl>
                                          <p:spTgt spid="17422"/>
                                        </p:tgtEl>
                                        <p:attrNameLst>
                                          <p:attrName>ppt_x</p:attrName>
                                        </p:attrNameLst>
                                      </p:cBhvr>
                                      <p:tavLst>
                                        <p:tav tm="0">
                                          <p:val>
                                            <p:strVal val="0-#ppt_w/2"/>
                                          </p:val>
                                        </p:tav>
                                        <p:tav tm="100000">
                                          <p:val>
                                            <p:strVal val="#ppt_x"/>
                                          </p:val>
                                        </p:tav>
                                      </p:tavLst>
                                    </p:anim>
                                    <p:anim calcmode="lin" valueType="num">
                                      <p:cBhvr additive="base">
                                        <p:cTn id="20" dur="500" fill="hold"/>
                                        <p:tgtEl>
                                          <p:spTgt spid="1742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23"/>
                                        </p:tgtEl>
                                        <p:attrNameLst>
                                          <p:attrName>style.visibility</p:attrName>
                                        </p:attrNameLst>
                                      </p:cBhvr>
                                      <p:to>
                                        <p:strVal val="visible"/>
                                      </p:to>
                                    </p:set>
                                    <p:anim calcmode="lin" valueType="num">
                                      <p:cBhvr additive="base">
                                        <p:cTn id="31" dur="500" fill="hold"/>
                                        <p:tgtEl>
                                          <p:spTgt spid="17423"/>
                                        </p:tgtEl>
                                        <p:attrNameLst>
                                          <p:attrName>ppt_x</p:attrName>
                                        </p:attrNameLst>
                                      </p:cBhvr>
                                      <p:tavLst>
                                        <p:tav tm="0">
                                          <p:val>
                                            <p:strVal val="0-#ppt_w/2"/>
                                          </p:val>
                                        </p:tav>
                                        <p:tav tm="100000">
                                          <p:val>
                                            <p:strVal val="#ppt_x"/>
                                          </p:val>
                                        </p:tav>
                                      </p:tavLst>
                                    </p:anim>
                                    <p:anim calcmode="lin" valueType="num">
                                      <p:cBhvr additive="base">
                                        <p:cTn id="32" dur="500" fill="hold"/>
                                        <p:tgtEl>
                                          <p:spTgt spid="174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2" grpId="0" autoUpdateAnimBg="0"/>
      <p:bldP spid="17423"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rmAutofit fontScale="90000"/>
          </a:bodyPr>
          <a:lstStyle/>
          <a:p>
            <a:pPr algn="ctr"/>
            <a:r>
              <a:rPr lang="en-US" altLang="en-US" sz="3600" dirty="0">
                <a:solidFill>
                  <a:srgbClr val="FF0000"/>
                </a:solidFill>
                <a:latin typeface="+mn-lt"/>
              </a:rPr>
              <a:t>Weight </a:t>
            </a:r>
            <a:r>
              <a:rPr lang="en-US" altLang="en-US" sz="3600" dirty="0" err="1">
                <a:solidFill>
                  <a:srgbClr val="FF0000"/>
                </a:solidFill>
                <a:latin typeface="+mn-lt"/>
              </a:rPr>
              <a:t>Updation</a:t>
            </a:r>
            <a:endParaRPr lang="en-US" altLang="en-US" sz="3600" dirty="0">
              <a:solidFill>
                <a:srgbClr val="FF0000"/>
              </a:solidFill>
              <a:latin typeface="+mn-lt"/>
            </a:endParaRPr>
          </a:p>
        </p:txBody>
      </p:sp>
      <p:sp>
        <p:nvSpPr>
          <p:cNvPr id="3" name="Content Placeholder 2"/>
          <p:cNvSpPr>
            <a:spLocks noGrp="1"/>
          </p:cNvSpPr>
          <p:nvPr>
            <p:ph idx="1"/>
          </p:nvPr>
        </p:nvSpPr>
        <p:spPr>
          <a:xfrm>
            <a:off x="1507921" y="1369219"/>
            <a:ext cx="4970478" cy="1329939"/>
          </a:xfrm>
        </p:spPr>
        <p:txBody>
          <a:bodyPr>
            <a:normAutofit fontScale="85000" lnSpcReduction="10000"/>
          </a:bodyPr>
          <a:lstStyle/>
          <a:p>
            <a:pPr>
              <a:defRPr/>
            </a:pPr>
            <a:r>
              <a:rPr lang="en-US" dirty="0"/>
              <a:t>W</a:t>
            </a:r>
            <a:r>
              <a:rPr lang="en-US" baseline="-25000" dirty="0"/>
              <a:t>0</a:t>
            </a:r>
            <a:r>
              <a:rPr lang="en-US" dirty="0"/>
              <a:t>=</a:t>
            </a:r>
            <a:r>
              <a:rPr lang="en-US" baseline="-25000" dirty="0"/>
              <a:t>  </a:t>
            </a:r>
            <a:r>
              <a:rPr lang="en-US" dirty="0"/>
              <a:t>-0.3 + [(0-0)1+(0-0)1+(0-1)1+(1-0)1]= -0.3</a:t>
            </a:r>
          </a:p>
          <a:p>
            <a:pPr>
              <a:defRPr/>
            </a:pPr>
            <a:r>
              <a:rPr lang="en-US" dirty="0"/>
              <a:t>W</a:t>
            </a:r>
            <a:r>
              <a:rPr lang="en-US" baseline="-25000" dirty="0"/>
              <a:t>1</a:t>
            </a:r>
            <a:r>
              <a:rPr lang="en-US" dirty="0"/>
              <a:t>=</a:t>
            </a:r>
            <a:r>
              <a:rPr lang="en-US" baseline="-25000" dirty="0"/>
              <a:t>  </a:t>
            </a:r>
            <a:r>
              <a:rPr lang="en-US" dirty="0"/>
              <a:t>0.5 + [(0-0)0+(0-0)0+(0-1)1+(1-0)1]= 0.5</a:t>
            </a:r>
          </a:p>
          <a:p>
            <a:pPr>
              <a:defRPr/>
            </a:pPr>
            <a:r>
              <a:rPr lang="en-US" dirty="0"/>
              <a:t>W</a:t>
            </a:r>
            <a:r>
              <a:rPr lang="en-US" baseline="-25000" dirty="0"/>
              <a:t>2</a:t>
            </a:r>
            <a:r>
              <a:rPr lang="en-US" dirty="0"/>
              <a:t>=</a:t>
            </a:r>
            <a:r>
              <a:rPr lang="en-US" baseline="-25000" dirty="0"/>
              <a:t>  </a:t>
            </a:r>
            <a:r>
              <a:rPr lang="en-US" dirty="0"/>
              <a:t>-0.4 + [(0-0)0+(0-0)1+(0-1)0+(1-0)1]= 0.6</a:t>
            </a:r>
          </a:p>
          <a:p>
            <a:pPr marL="0" indent="0">
              <a:buNone/>
              <a:defRPr/>
            </a:pPr>
            <a:r>
              <a:rPr lang="en-US" baseline="-25000" dirty="0"/>
              <a:t> </a:t>
            </a:r>
          </a:p>
          <a:p>
            <a:pPr>
              <a:defRPr/>
            </a:pPr>
            <a:endParaRPr lang="en-US" dirty="0"/>
          </a:p>
        </p:txBody>
      </p:sp>
      <p:sp>
        <p:nvSpPr>
          <p:cNvPr id="430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DB36983A-3DCD-49EF-8305-5D4DF64D0224}" type="slidenum">
              <a:rPr lang="ar-SA" altLang="en-US" sz="1050">
                <a:latin typeface="Arial" panose="020B0604020202020204" pitchFamily="34" charset="0"/>
              </a:rPr>
              <a:pPr>
                <a:spcBef>
                  <a:spcPct val="0"/>
                </a:spcBef>
                <a:buFontTx/>
                <a:buNone/>
              </a:pPr>
              <a:t>51</a:t>
            </a:fld>
            <a:endParaRPr lang="en-US" altLang="en-US" sz="1050">
              <a:latin typeface="Arial" panose="020B0604020202020204" pitchFamily="34" charset="0"/>
            </a:endParaRPr>
          </a:p>
        </p:txBody>
      </p:sp>
      <p:graphicFrame>
        <p:nvGraphicFramePr>
          <p:cNvPr id="5" name="Object 1044"/>
          <p:cNvGraphicFramePr>
            <a:graphicFrameLocks noChangeAspect="1"/>
          </p:cNvGraphicFramePr>
          <p:nvPr/>
        </p:nvGraphicFramePr>
        <p:xfrm>
          <a:off x="1314450" y="2987278"/>
          <a:ext cx="6618685" cy="2156222"/>
        </p:xfrm>
        <a:graphic>
          <a:graphicData uri="http://schemas.openxmlformats.org/presentationml/2006/ole">
            <mc:AlternateContent xmlns:mc="http://schemas.openxmlformats.org/markup-compatibility/2006">
              <mc:Choice xmlns:v="urn:schemas-microsoft-com:vml" Requires="v">
                <p:oleObj name="Document" r:id="rId2" imgW="7703232" imgH="2325178" progId="Word.Document.8">
                  <p:embed/>
                </p:oleObj>
              </mc:Choice>
              <mc:Fallback>
                <p:oleObj name="Document" r:id="rId2" imgW="7703232" imgH="2325178" progId="Word.Document.8">
                  <p:embed/>
                  <p:pic>
                    <p:nvPicPr>
                      <p:cNvPr id="5" name="Object 10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2987278"/>
                        <a:ext cx="6618685" cy="2156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1045">
            <a:extLst>
              <a:ext uri="{FF2B5EF4-FFF2-40B4-BE49-F238E27FC236}">
                <a16:creationId xmlns:a16="http://schemas.microsoft.com/office/drawing/2014/main" id="{BCADB308-8729-408C-B9A5-7C860B434CE6}"/>
              </a:ext>
            </a:extLst>
          </p:cNvPr>
          <p:cNvSpPr txBox="1">
            <a:spLocks noChangeArrowheads="1"/>
          </p:cNvSpPr>
          <p:nvPr/>
        </p:nvSpPr>
        <p:spPr bwMode="auto">
          <a:xfrm>
            <a:off x="6515100" y="1028700"/>
            <a:ext cx="970360"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pic>
        <p:nvPicPr>
          <p:cNvPr id="2" name="Google Shape;87;p17">
            <a:extLst>
              <a:ext uri="{FF2B5EF4-FFF2-40B4-BE49-F238E27FC236}">
                <a16:creationId xmlns:a16="http://schemas.microsoft.com/office/drawing/2014/main" id="{C57251CB-8022-46FB-31CA-2BB4240CB7D7}"/>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4" name="Picture 2">
            <a:extLst>
              <a:ext uri="{FF2B5EF4-FFF2-40B4-BE49-F238E27FC236}">
                <a16:creationId xmlns:a16="http://schemas.microsoft.com/office/drawing/2014/main" id="{64602ECF-D531-DBC1-275F-C1680EFB2E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017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fontScale="90000"/>
          </a:bodyPr>
          <a:lstStyle/>
          <a:p>
            <a:pPr algn="ctr"/>
            <a:r>
              <a:rPr lang="en-US" altLang="en-US" sz="3600" dirty="0">
                <a:solidFill>
                  <a:srgbClr val="FF0000"/>
                </a:solidFill>
                <a:latin typeface="Calibri"/>
              </a:rPr>
              <a:t>Weight </a:t>
            </a:r>
            <a:r>
              <a:rPr lang="en-US" altLang="en-US" sz="3600" dirty="0" err="1">
                <a:solidFill>
                  <a:srgbClr val="FF0000"/>
                </a:solidFill>
                <a:latin typeface="Calibri"/>
              </a:rPr>
              <a:t>Updation</a:t>
            </a:r>
            <a:endParaRPr lang="en-US" altLang="en-US" sz="2700" dirty="0"/>
          </a:p>
        </p:txBody>
      </p:sp>
      <p:sp>
        <p:nvSpPr>
          <p:cNvPr id="3" name="Content Placeholder 2"/>
          <p:cNvSpPr>
            <a:spLocks noGrp="1"/>
          </p:cNvSpPr>
          <p:nvPr>
            <p:ph idx="1"/>
          </p:nvPr>
        </p:nvSpPr>
        <p:spPr>
          <a:xfrm>
            <a:off x="1363212" y="1369219"/>
            <a:ext cx="5090019" cy="1527573"/>
          </a:xfrm>
        </p:spPr>
        <p:txBody>
          <a:bodyPr>
            <a:normAutofit fontScale="92500" lnSpcReduction="10000"/>
          </a:bodyPr>
          <a:lstStyle/>
          <a:p>
            <a:pPr>
              <a:defRPr/>
            </a:pPr>
            <a:r>
              <a:rPr lang="en-US" dirty="0"/>
              <a:t>W</a:t>
            </a:r>
            <a:r>
              <a:rPr lang="en-US" baseline="-25000" dirty="0"/>
              <a:t>0</a:t>
            </a:r>
            <a:r>
              <a:rPr lang="en-US" dirty="0"/>
              <a:t>=</a:t>
            </a:r>
            <a:r>
              <a:rPr lang="en-US" baseline="-25000" dirty="0"/>
              <a:t>  </a:t>
            </a:r>
            <a:r>
              <a:rPr lang="en-US" dirty="0"/>
              <a:t>-0.3 + [(0-0)1+(0-1)1+(0-1)1+(1-1)1]= -2.3</a:t>
            </a:r>
          </a:p>
          <a:p>
            <a:pPr>
              <a:defRPr/>
            </a:pPr>
            <a:r>
              <a:rPr lang="en-US" dirty="0"/>
              <a:t>W</a:t>
            </a:r>
            <a:r>
              <a:rPr lang="en-US" baseline="-25000" dirty="0"/>
              <a:t>1</a:t>
            </a:r>
            <a:r>
              <a:rPr lang="en-US" dirty="0"/>
              <a:t>=</a:t>
            </a:r>
            <a:r>
              <a:rPr lang="en-US" baseline="-25000" dirty="0"/>
              <a:t>  </a:t>
            </a:r>
            <a:r>
              <a:rPr lang="en-US" dirty="0"/>
              <a:t>0.5 + [(0-0)0+(0-1)0+(0-1)1+(1-1)1]= -0.5</a:t>
            </a:r>
          </a:p>
          <a:p>
            <a:pPr>
              <a:defRPr/>
            </a:pPr>
            <a:r>
              <a:rPr lang="en-US" dirty="0"/>
              <a:t>W</a:t>
            </a:r>
            <a:r>
              <a:rPr lang="en-US" baseline="-25000" dirty="0"/>
              <a:t>2</a:t>
            </a:r>
            <a:r>
              <a:rPr lang="en-US" dirty="0"/>
              <a:t>=</a:t>
            </a:r>
            <a:r>
              <a:rPr lang="en-US" baseline="-25000" dirty="0"/>
              <a:t>  </a:t>
            </a:r>
            <a:r>
              <a:rPr lang="en-US" dirty="0"/>
              <a:t>0.6 + [(0-0)0+(0-1)1+(0-1)0+(1-1)1]= -0.4</a:t>
            </a:r>
          </a:p>
          <a:p>
            <a:pPr marL="0" indent="0">
              <a:buNone/>
              <a:defRPr/>
            </a:pPr>
            <a:r>
              <a:rPr lang="en-US" baseline="-25000" dirty="0"/>
              <a:t> </a:t>
            </a:r>
          </a:p>
          <a:p>
            <a:pPr>
              <a:defRPr/>
            </a:pPr>
            <a:endParaRPr lang="en-US" dirty="0"/>
          </a:p>
        </p:txBody>
      </p:sp>
      <p:sp>
        <p:nvSpPr>
          <p:cNvPr id="440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6F521E4C-7B54-4925-A601-9FDF7F8F037B}" type="slidenum">
              <a:rPr lang="ar-SA" altLang="en-US" sz="1050">
                <a:latin typeface="Arial" panose="020B0604020202020204" pitchFamily="34" charset="0"/>
              </a:rPr>
              <a:pPr>
                <a:spcBef>
                  <a:spcPct val="0"/>
                </a:spcBef>
                <a:buFontTx/>
                <a:buNone/>
              </a:pPr>
              <a:t>52</a:t>
            </a:fld>
            <a:endParaRPr lang="en-US" altLang="en-US" sz="1050">
              <a:latin typeface="Arial" panose="020B0604020202020204" pitchFamily="34" charset="0"/>
            </a:endParaRPr>
          </a:p>
        </p:txBody>
      </p:sp>
      <p:graphicFrame>
        <p:nvGraphicFramePr>
          <p:cNvPr id="5" name="Object 1044"/>
          <p:cNvGraphicFramePr>
            <a:graphicFrameLocks noChangeAspect="1"/>
          </p:cNvGraphicFramePr>
          <p:nvPr/>
        </p:nvGraphicFramePr>
        <p:xfrm>
          <a:off x="1428750" y="3022998"/>
          <a:ext cx="6596063" cy="2144315"/>
        </p:xfrm>
        <a:graphic>
          <a:graphicData uri="http://schemas.openxmlformats.org/presentationml/2006/ole">
            <mc:AlternateContent xmlns:mc="http://schemas.openxmlformats.org/markup-compatibility/2006">
              <mc:Choice xmlns:v="urn:schemas-microsoft-com:vml" Requires="v">
                <p:oleObj name="Document" r:id="rId2" imgW="7703232" imgH="2321943" progId="Word.Document.8">
                  <p:embed/>
                </p:oleObj>
              </mc:Choice>
              <mc:Fallback>
                <p:oleObj name="Document" r:id="rId2" imgW="7703232" imgH="2321943" progId="Word.Document.8">
                  <p:embed/>
                  <p:pic>
                    <p:nvPicPr>
                      <p:cNvPr id="5" name="Object 10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3022998"/>
                        <a:ext cx="6596063" cy="214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1045">
            <a:extLst>
              <a:ext uri="{FF2B5EF4-FFF2-40B4-BE49-F238E27FC236}">
                <a16:creationId xmlns:a16="http://schemas.microsoft.com/office/drawing/2014/main" id="{64E71985-90A7-473D-9F21-FDE4393E7E30}"/>
              </a:ext>
            </a:extLst>
          </p:cNvPr>
          <p:cNvSpPr txBox="1">
            <a:spLocks noChangeArrowheads="1"/>
          </p:cNvSpPr>
          <p:nvPr/>
        </p:nvSpPr>
        <p:spPr bwMode="auto">
          <a:xfrm>
            <a:off x="6515100" y="1028700"/>
            <a:ext cx="970360"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pic>
        <p:nvPicPr>
          <p:cNvPr id="2" name="Google Shape;87;p17">
            <a:extLst>
              <a:ext uri="{FF2B5EF4-FFF2-40B4-BE49-F238E27FC236}">
                <a16:creationId xmlns:a16="http://schemas.microsoft.com/office/drawing/2014/main" id="{8508B71A-E8EE-E8D2-EB1A-2FE7E79657B7}"/>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4" name="Picture 2">
            <a:extLst>
              <a:ext uri="{FF2B5EF4-FFF2-40B4-BE49-F238E27FC236}">
                <a16:creationId xmlns:a16="http://schemas.microsoft.com/office/drawing/2014/main" id="{2B624CBE-0C7E-C425-6148-7ACE89298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104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fontScale="90000"/>
          </a:bodyPr>
          <a:lstStyle/>
          <a:p>
            <a:pPr algn="ctr"/>
            <a:r>
              <a:rPr lang="en-US" altLang="en-US" sz="3600" dirty="0">
                <a:solidFill>
                  <a:srgbClr val="FF0000"/>
                </a:solidFill>
                <a:latin typeface="Calibri"/>
              </a:rPr>
              <a:t>Weight </a:t>
            </a:r>
            <a:r>
              <a:rPr lang="en-US" altLang="en-US" sz="3600" dirty="0" err="1">
                <a:solidFill>
                  <a:srgbClr val="FF0000"/>
                </a:solidFill>
                <a:latin typeface="Calibri"/>
              </a:rPr>
              <a:t>Updation</a:t>
            </a:r>
            <a:endParaRPr lang="en-US" altLang="en-US" sz="2700" dirty="0"/>
          </a:p>
        </p:txBody>
      </p:sp>
      <p:sp>
        <p:nvSpPr>
          <p:cNvPr id="45059" name="Content Placeholder 2"/>
          <p:cNvSpPr>
            <a:spLocks noGrp="1"/>
          </p:cNvSpPr>
          <p:nvPr>
            <p:ph idx="1"/>
          </p:nvPr>
        </p:nvSpPr>
        <p:spPr>
          <a:xfrm>
            <a:off x="1614487" y="1369219"/>
            <a:ext cx="4933120" cy="1202531"/>
          </a:xfrm>
        </p:spPr>
        <p:txBody>
          <a:bodyPr>
            <a:normAutofit fontScale="85000" lnSpcReduction="10000"/>
          </a:bodyPr>
          <a:lstStyle/>
          <a:p>
            <a:r>
              <a:rPr lang="en-US" altLang="en-US" dirty="0"/>
              <a:t>W</a:t>
            </a:r>
            <a:r>
              <a:rPr lang="en-US" altLang="en-US" baseline="-25000" dirty="0"/>
              <a:t>0</a:t>
            </a:r>
            <a:r>
              <a:rPr lang="en-US" altLang="en-US" dirty="0"/>
              <a:t>=</a:t>
            </a:r>
            <a:r>
              <a:rPr lang="en-US" altLang="en-US" baseline="-25000" dirty="0"/>
              <a:t>  </a:t>
            </a:r>
            <a:r>
              <a:rPr lang="en-US" altLang="en-US" dirty="0"/>
              <a:t>-2.3 + [(0-0)1+(0-0)1+(0-0)1+(1-0)1]= -1.3</a:t>
            </a:r>
          </a:p>
          <a:p>
            <a:r>
              <a:rPr lang="en-US" altLang="en-US" dirty="0"/>
              <a:t>W</a:t>
            </a:r>
            <a:r>
              <a:rPr lang="en-US" altLang="en-US" baseline="-25000" dirty="0"/>
              <a:t>1</a:t>
            </a:r>
            <a:r>
              <a:rPr lang="en-US" altLang="en-US" dirty="0"/>
              <a:t>=</a:t>
            </a:r>
            <a:r>
              <a:rPr lang="en-US" altLang="en-US" baseline="-25000" dirty="0"/>
              <a:t>  </a:t>
            </a:r>
            <a:r>
              <a:rPr lang="en-US" altLang="en-US" dirty="0"/>
              <a:t>-0.5 + [(0-0)0+(0-0)0+(0-0)1+(1-0)1]= 0.5</a:t>
            </a:r>
          </a:p>
          <a:p>
            <a:r>
              <a:rPr lang="en-US" altLang="en-US" dirty="0"/>
              <a:t>W</a:t>
            </a:r>
            <a:r>
              <a:rPr lang="en-US" altLang="en-US" baseline="-25000" dirty="0"/>
              <a:t>2</a:t>
            </a:r>
            <a:r>
              <a:rPr lang="en-US" altLang="en-US" dirty="0"/>
              <a:t>=</a:t>
            </a:r>
            <a:r>
              <a:rPr lang="en-US" altLang="en-US" baseline="-25000" dirty="0"/>
              <a:t>  </a:t>
            </a:r>
            <a:r>
              <a:rPr lang="en-US" altLang="en-US" dirty="0"/>
              <a:t>-0.4 + [(0-0)0+(0-0)1+(0-0)0+(1-0)1]= 0.6</a:t>
            </a:r>
          </a:p>
          <a:p>
            <a:endParaRPr lang="en-US" altLang="en-US" dirty="0"/>
          </a:p>
          <a:p>
            <a:endParaRPr lang="en-US" altLang="en-US" dirty="0"/>
          </a:p>
          <a:p>
            <a:endParaRPr lang="en-US" altLang="en-US" dirty="0"/>
          </a:p>
        </p:txBody>
      </p:sp>
      <p:sp>
        <p:nvSpPr>
          <p:cNvPr id="450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3EA4A3B5-A0F3-4AEA-A284-7670F5EB92F6}" type="slidenum">
              <a:rPr lang="ar-SA" altLang="en-US" sz="1050">
                <a:latin typeface="Arial" panose="020B0604020202020204" pitchFamily="34" charset="0"/>
              </a:rPr>
              <a:pPr>
                <a:spcBef>
                  <a:spcPct val="0"/>
                </a:spcBef>
                <a:buFontTx/>
                <a:buNone/>
              </a:pPr>
              <a:t>53</a:t>
            </a:fld>
            <a:endParaRPr lang="en-US" altLang="en-US" sz="1050">
              <a:latin typeface="Arial" panose="020B0604020202020204" pitchFamily="34" charset="0"/>
            </a:endParaRPr>
          </a:p>
        </p:txBody>
      </p:sp>
      <p:graphicFrame>
        <p:nvGraphicFramePr>
          <p:cNvPr id="5" name="Object 1044"/>
          <p:cNvGraphicFramePr>
            <a:graphicFrameLocks noChangeAspect="1"/>
          </p:cNvGraphicFramePr>
          <p:nvPr/>
        </p:nvGraphicFramePr>
        <p:xfrm>
          <a:off x="1200151" y="3022998"/>
          <a:ext cx="7022306" cy="2115740"/>
        </p:xfrm>
        <a:graphic>
          <a:graphicData uri="http://schemas.openxmlformats.org/presentationml/2006/ole">
            <mc:AlternateContent xmlns:mc="http://schemas.openxmlformats.org/markup-compatibility/2006">
              <mc:Choice xmlns:v="urn:schemas-microsoft-com:vml" Requires="v">
                <p:oleObj name="Document" r:id="rId2" imgW="7703232" imgH="2318708" progId="Word.Document.8">
                  <p:embed/>
                </p:oleObj>
              </mc:Choice>
              <mc:Fallback>
                <p:oleObj name="Document" r:id="rId2" imgW="7703232" imgH="2318708" progId="Word.Document.8">
                  <p:embed/>
                  <p:pic>
                    <p:nvPicPr>
                      <p:cNvPr id="5" name="Object 10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1" y="3022998"/>
                        <a:ext cx="7022306" cy="2115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045">
            <a:extLst>
              <a:ext uri="{FF2B5EF4-FFF2-40B4-BE49-F238E27FC236}">
                <a16:creationId xmlns:a16="http://schemas.microsoft.com/office/drawing/2014/main" id="{30E23A60-5ED7-4607-B01C-62D15B4FBC40}"/>
              </a:ext>
            </a:extLst>
          </p:cNvPr>
          <p:cNvSpPr txBox="1">
            <a:spLocks noChangeArrowheads="1"/>
          </p:cNvSpPr>
          <p:nvPr/>
        </p:nvSpPr>
        <p:spPr bwMode="auto">
          <a:xfrm>
            <a:off x="6873729" y="1034991"/>
            <a:ext cx="970360"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pic>
        <p:nvPicPr>
          <p:cNvPr id="2" name="Google Shape;87;p17">
            <a:extLst>
              <a:ext uri="{FF2B5EF4-FFF2-40B4-BE49-F238E27FC236}">
                <a16:creationId xmlns:a16="http://schemas.microsoft.com/office/drawing/2014/main" id="{B1538444-5DA3-0CE6-2447-DB404F98FDF3}"/>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A36C99F5-4DEE-4A9B-0335-D6EB55D16B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7756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normAutofit fontScale="90000"/>
          </a:bodyPr>
          <a:lstStyle/>
          <a:p>
            <a:r>
              <a:rPr lang="en-US" altLang="en-US" sz="3600" dirty="0">
                <a:solidFill>
                  <a:srgbClr val="FF0000"/>
                </a:solidFill>
                <a:latin typeface="Calibri"/>
              </a:rPr>
              <a:t>Weight </a:t>
            </a:r>
            <a:r>
              <a:rPr lang="en-US" altLang="en-US" sz="3600" dirty="0" err="1">
                <a:solidFill>
                  <a:srgbClr val="FF0000"/>
                </a:solidFill>
                <a:latin typeface="Calibri"/>
              </a:rPr>
              <a:t>Updation</a:t>
            </a:r>
            <a:endParaRPr lang="en-US" altLang="en-US" sz="2700" dirty="0"/>
          </a:p>
        </p:txBody>
      </p:sp>
      <p:sp>
        <p:nvSpPr>
          <p:cNvPr id="46083" name="Content Placeholder 2"/>
          <p:cNvSpPr>
            <a:spLocks noGrp="1"/>
          </p:cNvSpPr>
          <p:nvPr>
            <p:ph idx="1"/>
          </p:nvPr>
        </p:nvSpPr>
        <p:spPr>
          <a:xfrm>
            <a:off x="1331359" y="1369219"/>
            <a:ext cx="5455334" cy="1202531"/>
          </a:xfrm>
        </p:spPr>
        <p:txBody>
          <a:bodyPr/>
          <a:lstStyle/>
          <a:p>
            <a:r>
              <a:rPr lang="en-US" altLang="en-US" dirty="0"/>
              <a:t>W</a:t>
            </a:r>
            <a:r>
              <a:rPr lang="en-US" altLang="en-US" baseline="-25000" dirty="0"/>
              <a:t>0</a:t>
            </a:r>
            <a:r>
              <a:rPr lang="en-US" altLang="en-US" dirty="0"/>
              <a:t>=</a:t>
            </a:r>
            <a:r>
              <a:rPr lang="en-US" altLang="en-US" baseline="-25000" dirty="0"/>
              <a:t>  </a:t>
            </a:r>
            <a:r>
              <a:rPr lang="en-US" altLang="en-US" dirty="0"/>
              <a:t>-1.3 + [(0-0)1+(0-0)1+(0-0)1+(1-0)1]= -0.3</a:t>
            </a:r>
          </a:p>
          <a:p>
            <a:r>
              <a:rPr lang="en-US" altLang="en-US" dirty="0"/>
              <a:t>W</a:t>
            </a:r>
            <a:r>
              <a:rPr lang="en-US" altLang="en-US" baseline="-25000" dirty="0"/>
              <a:t>1</a:t>
            </a:r>
            <a:r>
              <a:rPr lang="en-US" altLang="en-US" dirty="0"/>
              <a:t>=</a:t>
            </a:r>
            <a:r>
              <a:rPr lang="en-US" altLang="en-US" baseline="-25000" dirty="0"/>
              <a:t>  </a:t>
            </a:r>
            <a:r>
              <a:rPr lang="en-US" altLang="en-US" dirty="0"/>
              <a:t>0.5 + [(0-0)0+(0-0)0+(0-0)1+(1-0)1]= 1.5</a:t>
            </a:r>
          </a:p>
          <a:p>
            <a:r>
              <a:rPr lang="en-US" altLang="en-US" dirty="0"/>
              <a:t>W</a:t>
            </a:r>
            <a:r>
              <a:rPr lang="en-US" altLang="en-US" baseline="-25000" dirty="0"/>
              <a:t>2</a:t>
            </a:r>
            <a:r>
              <a:rPr lang="en-US" altLang="en-US" dirty="0"/>
              <a:t>=</a:t>
            </a:r>
            <a:r>
              <a:rPr lang="en-US" altLang="en-US" baseline="-25000" dirty="0"/>
              <a:t>  </a:t>
            </a:r>
            <a:r>
              <a:rPr lang="en-US" altLang="en-US" dirty="0"/>
              <a:t>0.6 + [(0-0)0+(0-0)1+(0-0)0+(1-0)1]= 1.6</a:t>
            </a:r>
          </a:p>
          <a:p>
            <a:endParaRPr lang="en-US" altLang="en-US" dirty="0"/>
          </a:p>
          <a:p>
            <a:endParaRPr lang="en-US" altLang="en-US" dirty="0"/>
          </a:p>
          <a:p>
            <a:endParaRPr lang="en-US" altLang="en-US" dirty="0"/>
          </a:p>
        </p:txBody>
      </p:sp>
      <p:sp>
        <p:nvSpPr>
          <p:cNvPr id="4608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2F7148DC-4E0D-4C81-AC4A-EAAD4F4061FD}" type="slidenum">
              <a:rPr lang="ar-SA" altLang="en-US" sz="1050">
                <a:latin typeface="Arial" panose="020B0604020202020204" pitchFamily="34" charset="0"/>
              </a:rPr>
              <a:pPr>
                <a:spcBef>
                  <a:spcPct val="0"/>
                </a:spcBef>
                <a:buFontTx/>
                <a:buNone/>
              </a:pPr>
              <a:t>54</a:t>
            </a:fld>
            <a:endParaRPr lang="en-US" altLang="en-US" sz="1050">
              <a:latin typeface="Arial" panose="020B0604020202020204" pitchFamily="34" charset="0"/>
            </a:endParaRPr>
          </a:p>
        </p:txBody>
      </p:sp>
      <p:graphicFrame>
        <p:nvGraphicFramePr>
          <p:cNvPr id="5" name="Object 1044"/>
          <p:cNvGraphicFramePr>
            <a:graphicFrameLocks noChangeAspect="1"/>
          </p:cNvGraphicFramePr>
          <p:nvPr/>
        </p:nvGraphicFramePr>
        <p:xfrm>
          <a:off x="1246585" y="3022998"/>
          <a:ext cx="6925865" cy="2087165"/>
        </p:xfrm>
        <a:graphic>
          <a:graphicData uri="http://schemas.openxmlformats.org/presentationml/2006/ole">
            <mc:AlternateContent xmlns:mc="http://schemas.openxmlformats.org/markup-compatibility/2006">
              <mc:Choice xmlns:v="urn:schemas-microsoft-com:vml" Requires="v">
                <p:oleObj name="Document" r:id="rId2" imgW="7703232" imgH="2315833" progId="Word.Document.8">
                  <p:embed/>
                </p:oleObj>
              </mc:Choice>
              <mc:Fallback>
                <p:oleObj name="Document" r:id="rId2" imgW="7703232" imgH="2315833" progId="Word.Document.8">
                  <p:embed/>
                  <p:pic>
                    <p:nvPicPr>
                      <p:cNvPr id="5" name="Object 10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585" y="3022998"/>
                        <a:ext cx="6925865" cy="208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045">
            <a:extLst>
              <a:ext uri="{FF2B5EF4-FFF2-40B4-BE49-F238E27FC236}">
                <a16:creationId xmlns:a16="http://schemas.microsoft.com/office/drawing/2014/main" id="{854E637D-60B3-4450-BB33-ED4635833F6D}"/>
              </a:ext>
            </a:extLst>
          </p:cNvPr>
          <p:cNvSpPr txBox="1">
            <a:spLocks noChangeArrowheads="1"/>
          </p:cNvSpPr>
          <p:nvPr/>
        </p:nvSpPr>
        <p:spPr bwMode="auto">
          <a:xfrm>
            <a:off x="6842282" y="1110853"/>
            <a:ext cx="970360"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pic>
        <p:nvPicPr>
          <p:cNvPr id="2" name="Google Shape;87;p17">
            <a:extLst>
              <a:ext uri="{FF2B5EF4-FFF2-40B4-BE49-F238E27FC236}">
                <a16:creationId xmlns:a16="http://schemas.microsoft.com/office/drawing/2014/main" id="{C53FDC15-76B0-D8DF-D7B7-E27B77A10F12}"/>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A9EA6AC5-CB06-6A41-7B3B-9587AEE40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414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fontScale="90000"/>
          </a:bodyPr>
          <a:lstStyle/>
          <a:p>
            <a:r>
              <a:rPr lang="en-US" altLang="en-US" sz="3600" dirty="0">
                <a:solidFill>
                  <a:srgbClr val="FF0000"/>
                </a:solidFill>
                <a:latin typeface="Calibri"/>
              </a:rPr>
              <a:t>Weight </a:t>
            </a:r>
            <a:r>
              <a:rPr lang="en-US" altLang="en-US" sz="3600" dirty="0" err="1">
                <a:solidFill>
                  <a:srgbClr val="FF0000"/>
                </a:solidFill>
                <a:latin typeface="Calibri"/>
              </a:rPr>
              <a:t>Updation</a:t>
            </a:r>
            <a:endParaRPr lang="en-US" altLang="en-US" sz="2700" dirty="0"/>
          </a:p>
        </p:txBody>
      </p:sp>
      <p:sp>
        <p:nvSpPr>
          <p:cNvPr id="47107" name="Content Placeholder 2"/>
          <p:cNvSpPr>
            <a:spLocks noGrp="1"/>
          </p:cNvSpPr>
          <p:nvPr>
            <p:ph idx="1"/>
          </p:nvPr>
        </p:nvSpPr>
        <p:spPr>
          <a:xfrm>
            <a:off x="1294003" y="1369219"/>
            <a:ext cx="5322815" cy="1499816"/>
          </a:xfrm>
        </p:spPr>
        <p:txBody>
          <a:bodyPr/>
          <a:lstStyle/>
          <a:p>
            <a:r>
              <a:rPr lang="en-US" altLang="en-US" dirty="0"/>
              <a:t>W</a:t>
            </a:r>
            <a:r>
              <a:rPr lang="en-US" altLang="en-US" baseline="-25000" dirty="0"/>
              <a:t>0</a:t>
            </a:r>
            <a:r>
              <a:rPr lang="en-US" altLang="en-US" dirty="0"/>
              <a:t>=</a:t>
            </a:r>
            <a:r>
              <a:rPr lang="en-US" altLang="en-US" baseline="-25000" dirty="0"/>
              <a:t>  </a:t>
            </a:r>
            <a:r>
              <a:rPr lang="en-US" altLang="en-US" dirty="0"/>
              <a:t>-0.3 + [(0-0)1+(0-0)1+(0-1)1+(1-1)1]= -1.3</a:t>
            </a:r>
          </a:p>
          <a:p>
            <a:r>
              <a:rPr lang="en-US" altLang="en-US" dirty="0"/>
              <a:t>W</a:t>
            </a:r>
            <a:r>
              <a:rPr lang="en-US" altLang="en-US" baseline="-25000" dirty="0"/>
              <a:t>1</a:t>
            </a:r>
            <a:r>
              <a:rPr lang="en-US" altLang="en-US" dirty="0"/>
              <a:t>=</a:t>
            </a:r>
            <a:r>
              <a:rPr lang="en-US" altLang="en-US" baseline="-25000" dirty="0"/>
              <a:t>  </a:t>
            </a:r>
            <a:r>
              <a:rPr lang="en-US" altLang="en-US" dirty="0"/>
              <a:t>1.5 + [(0-0)0+(0-0)0+(0-1)1+(1-1)1]= 0.5</a:t>
            </a:r>
          </a:p>
          <a:p>
            <a:r>
              <a:rPr lang="en-US" altLang="en-US" dirty="0"/>
              <a:t>W</a:t>
            </a:r>
            <a:r>
              <a:rPr lang="en-US" altLang="en-US" baseline="-25000" dirty="0"/>
              <a:t>2</a:t>
            </a:r>
            <a:r>
              <a:rPr lang="en-US" altLang="en-US" dirty="0"/>
              <a:t>=</a:t>
            </a:r>
            <a:r>
              <a:rPr lang="en-US" altLang="en-US" baseline="-25000" dirty="0"/>
              <a:t>  </a:t>
            </a:r>
            <a:r>
              <a:rPr lang="en-US" altLang="en-US" dirty="0"/>
              <a:t>1.6 + [(0-0)0+(0-0)1+(0-1)0+(1-1)1]= 1.6</a:t>
            </a:r>
          </a:p>
          <a:p>
            <a:endParaRPr lang="en-US" altLang="en-US" dirty="0"/>
          </a:p>
          <a:p>
            <a:endParaRPr lang="en-US" altLang="en-US" dirty="0"/>
          </a:p>
          <a:p>
            <a:endParaRPr lang="en-US" altLang="en-US" dirty="0"/>
          </a:p>
        </p:txBody>
      </p:sp>
      <p:sp>
        <p:nvSpPr>
          <p:cNvPr id="471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C9547998-F9A4-4E71-A01D-F2923346B3AA}" type="slidenum">
              <a:rPr lang="ar-SA" altLang="en-US" sz="1050">
                <a:latin typeface="Arial" panose="020B0604020202020204" pitchFamily="34" charset="0"/>
              </a:rPr>
              <a:pPr>
                <a:spcBef>
                  <a:spcPct val="0"/>
                </a:spcBef>
                <a:buFontTx/>
                <a:buNone/>
              </a:pPr>
              <a:t>55</a:t>
            </a:fld>
            <a:endParaRPr lang="en-US" altLang="en-US" sz="1050">
              <a:latin typeface="Arial" panose="020B0604020202020204" pitchFamily="34" charset="0"/>
            </a:endParaRPr>
          </a:p>
        </p:txBody>
      </p:sp>
      <p:graphicFrame>
        <p:nvGraphicFramePr>
          <p:cNvPr id="5" name="Object 1044"/>
          <p:cNvGraphicFramePr>
            <a:graphicFrameLocks noChangeAspect="1"/>
          </p:cNvGraphicFramePr>
          <p:nvPr/>
        </p:nvGraphicFramePr>
        <p:xfrm>
          <a:off x="1519238" y="3022997"/>
          <a:ext cx="6829425" cy="2047875"/>
        </p:xfrm>
        <a:graphic>
          <a:graphicData uri="http://schemas.openxmlformats.org/presentationml/2006/ole">
            <mc:AlternateContent xmlns:mc="http://schemas.openxmlformats.org/markup-compatibility/2006">
              <mc:Choice xmlns:v="urn:schemas-microsoft-com:vml" Requires="v">
                <p:oleObj name="Document" r:id="rId2" imgW="7703232" imgH="2312598" progId="Word.Document.8">
                  <p:embed/>
                </p:oleObj>
              </mc:Choice>
              <mc:Fallback>
                <p:oleObj name="Document" r:id="rId2" imgW="7703232" imgH="2312598" progId="Word.Document.8">
                  <p:embed/>
                  <p:pic>
                    <p:nvPicPr>
                      <p:cNvPr id="5" name="Object 10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38" y="3022997"/>
                        <a:ext cx="682942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045">
            <a:extLst>
              <a:ext uri="{FF2B5EF4-FFF2-40B4-BE49-F238E27FC236}">
                <a16:creationId xmlns:a16="http://schemas.microsoft.com/office/drawing/2014/main" id="{C5C5D2F6-5A59-4FA2-8AF6-28EF6EE671DA}"/>
              </a:ext>
            </a:extLst>
          </p:cNvPr>
          <p:cNvSpPr txBox="1">
            <a:spLocks noChangeArrowheads="1"/>
          </p:cNvSpPr>
          <p:nvPr/>
        </p:nvSpPr>
        <p:spPr bwMode="auto">
          <a:xfrm>
            <a:off x="6879638" y="1110853"/>
            <a:ext cx="970360"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pic>
        <p:nvPicPr>
          <p:cNvPr id="2" name="Google Shape;87;p17">
            <a:extLst>
              <a:ext uri="{FF2B5EF4-FFF2-40B4-BE49-F238E27FC236}">
                <a16:creationId xmlns:a16="http://schemas.microsoft.com/office/drawing/2014/main" id="{07A8EB06-50EE-D1A7-2C21-638138F6221F}"/>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E5534E23-0164-E5C6-D9E4-F118E758F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520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normAutofit fontScale="90000"/>
          </a:bodyPr>
          <a:lstStyle/>
          <a:p>
            <a:r>
              <a:rPr lang="en-US" altLang="en-US" sz="3600" dirty="0">
                <a:solidFill>
                  <a:srgbClr val="FF0000"/>
                </a:solidFill>
                <a:latin typeface="Calibri"/>
              </a:rPr>
              <a:t>Weight </a:t>
            </a:r>
            <a:r>
              <a:rPr lang="en-US" altLang="en-US" sz="3600" dirty="0" err="1">
                <a:solidFill>
                  <a:srgbClr val="FF0000"/>
                </a:solidFill>
                <a:latin typeface="Calibri"/>
              </a:rPr>
              <a:t>Updation</a:t>
            </a:r>
            <a:endParaRPr lang="en-US" altLang="en-US" sz="2700" dirty="0"/>
          </a:p>
        </p:txBody>
      </p:sp>
      <p:sp>
        <p:nvSpPr>
          <p:cNvPr id="48131" name="Content Placeholder 2"/>
          <p:cNvSpPr>
            <a:spLocks noGrp="1"/>
          </p:cNvSpPr>
          <p:nvPr>
            <p:ph idx="1"/>
          </p:nvPr>
        </p:nvSpPr>
        <p:spPr>
          <a:xfrm>
            <a:off x="1400962" y="1369219"/>
            <a:ext cx="5146646" cy="1512400"/>
          </a:xfrm>
        </p:spPr>
        <p:txBody>
          <a:bodyPr>
            <a:normAutofit fontScale="92500"/>
          </a:bodyPr>
          <a:lstStyle/>
          <a:p>
            <a:r>
              <a:rPr lang="en-US" altLang="en-US" dirty="0"/>
              <a:t>W</a:t>
            </a:r>
            <a:r>
              <a:rPr lang="en-US" altLang="en-US" baseline="-25000" dirty="0"/>
              <a:t>0</a:t>
            </a:r>
            <a:r>
              <a:rPr lang="en-US" altLang="en-US" dirty="0"/>
              <a:t>=</a:t>
            </a:r>
            <a:r>
              <a:rPr lang="en-US" altLang="en-US" baseline="-25000" dirty="0"/>
              <a:t>  </a:t>
            </a:r>
            <a:r>
              <a:rPr lang="en-US" altLang="en-US" dirty="0"/>
              <a:t>-1.3 + [(0-0)1+(0-1)1+(0-0)1+(1-1)1]= -2.3</a:t>
            </a:r>
          </a:p>
          <a:p>
            <a:r>
              <a:rPr lang="en-US" altLang="en-US" dirty="0"/>
              <a:t>W</a:t>
            </a:r>
            <a:r>
              <a:rPr lang="en-US" altLang="en-US" baseline="-25000" dirty="0"/>
              <a:t>1</a:t>
            </a:r>
            <a:r>
              <a:rPr lang="en-US" altLang="en-US" dirty="0"/>
              <a:t>=</a:t>
            </a:r>
            <a:r>
              <a:rPr lang="en-US" altLang="en-US" baseline="-25000" dirty="0"/>
              <a:t>  </a:t>
            </a:r>
            <a:r>
              <a:rPr lang="en-US" altLang="en-US" dirty="0"/>
              <a:t>0.5 + [(0-0)0+(0-1)0+(0-0)1+(1-1)1]= 0.5</a:t>
            </a:r>
          </a:p>
          <a:p>
            <a:r>
              <a:rPr lang="en-US" altLang="en-US" dirty="0"/>
              <a:t>W</a:t>
            </a:r>
            <a:r>
              <a:rPr lang="en-US" altLang="en-US" baseline="-25000" dirty="0"/>
              <a:t>2</a:t>
            </a:r>
            <a:r>
              <a:rPr lang="en-US" altLang="en-US" dirty="0"/>
              <a:t>=</a:t>
            </a:r>
            <a:r>
              <a:rPr lang="en-US" altLang="en-US" baseline="-25000" dirty="0"/>
              <a:t>  </a:t>
            </a:r>
            <a:r>
              <a:rPr lang="en-US" altLang="en-US" dirty="0"/>
              <a:t>1.6 + [(0-0)0+(0-1)1+(0-0)0+(1-1)1]= 0.6</a:t>
            </a:r>
          </a:p>
          <a:p>
            <a:endParaRPr lang="en-US" altLang="en-US" dirty="0"/>
          </a:p>
          <a:p>
            <a:endParaRPr lang="en-US" altLang="en-US" dirty="0"/>
          </a:p>
          <a:p>
            <a:endParaRPr lang="en-US" altLang="en-US" dirty="0"/>
          </a:p>
        </p:txBody>
      </p:sp>
      <p:sp>
        <p:nvSpPr>
          <p:cNvPr id="481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B430F89E-4954-48D7-BF40-4CCA38BDEB35}" type="slidenum">
              <a:rPr lang="ar-SA" altLang="en-US" sz="1050">
                <a:latin typeface="Arial" panose="020B0604020202020204" pitchFamily="34" charset="0"/>
              </a:rPr>
              <a:pPr>
                <a:spcBef>
                  <a:spcPct val="0"/>
                </a:spcBef>
                <a:buFontTx/>
                <a:buNone/>
              </a:pPr>
              <a:t>56</a:t>
            </a:fld>
            <a:endParaRPr lang="en-US" altLang="en-US" sz="1050">
              <a:latin typeface="Arial" panose="020B0604020202020204" pitchFamily="34" charset="0"/>
            </a:endParaRPr>
          </a:p>
        </p:txBody>
      </p:sp>
      <p:graphicFrame>
        <p:nvGraphicFramePr>
          <p:cNvPr id="5" name="Object 1044"/>
          <p:cNvGraphicFramePr>
            <a:graphicFrameLocks noChangeAspect="1"/>
          </p:cNvGraphicFramePr>
          <p:nvPr/>
        </p:nvGraphicFramePr>
        <p:xfrm>
          <a:off x="1257300" y="3022997"/>
          <a:ext cx="6829425" cy="2047875"/>
        </p:xfrm>
        <a:graphic>
          <a:graphicData uri="http://schemas.openxmlformats.org/presentationml/2006/ole">
            <mc:AlternateContent xmlns:mc="http://schemas.openxmlformats.org/markup-compatibility/2006">
              <mc:Choice xmlns:v="urn:schemas-microsoft-com:vml" Requires="v">
                <p:oleObj name="Document" r:id="rId2" imgW="7703232" imgH="2309363" progId="Word.Document.8">
                  <p:embed/>
                </p:oleObj>
              </mc:Choice>
              <mc:Fallback>
                <p:oleObj name="Document" r:id="rId2" imgW="7703232" imgH="2309363" progId="Word.Document.8">
                  <p:embed/>
                  <p:pic>
                    <p:nvPicPr>
                      <p:cNvPr id="5" name="Object 10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3022997"/>
                        <a:ext cx="682942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045">
            <a:extLst>
              <a:ext uri="{FF2B5EF4-FFF2-40B4-BE49-F238E27FC236}">
                <a16:creationId xmlns:a16="http://schemas.microsoft.com/office/drawing/2014/main" id="{BEF0EC08-4637-4B78-A5CD-6589297A5A86}"/>
              </a:ext>
            </a:extLst>
          </p:cNvPr>
          <p:cNvSpPr txBox="1">
            <a:spLocks noChangeArrowheads="1"/>
          </p:cNvSpPr>
          <p:nvPr/>
        </p:nvSpPr>
        <p:spPr bwMode="auto">
          <a:xfrm>
            <a:off x="6515100" y="1028700"/>
            <a:ext cx="970360"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pic>
        <p:nvPicPr>
          <p:cNvPr id="2" name="Google Shape;87;p17">
            <a:extLst>
              <a:ext uri="{FF2B5EF4-FFF2-40B4-BE49-F238E27FC236}">
                <a16:creationId xmlns:a16="http://schemas.microsoft.com/office/drawing/2014/main" id="{BD0DCF2F-5D9E-3EB1-B82B-167EE628646C}"/>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37579BAE-6DC3-D06D-E5E1-CCBCAA8B4C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910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ormAutofit fontScale="90000"/>
          </a:bodyPr>
          <a:lstStyle/>
          <a:p>
            <a:r>
              <a:rPr lang="en-US" altLang="en-US" sz="3600" dirty="0">
                <a:solidFill>
                  <a:srgbClr val="FF0000"/>
                </a:solidFill>
                <a:latin typeface="Calibri"/>
              </a:rPr>
              <a:t>Weight </a:t>
            </a:r>
            <a:r>
              <a:rPr lang="en-US" altLang="en-US" sz="3600" dirty="0" err="1">
                <a:solidFill>
                  <a:srgbClr val="FF0000"/>
                </a:solidFill>
                <a:latin typeface="Calibri"/>
              </a:rPr>
              <a:t>Updation</a:t>
            </a:r>
            <a:endParaRPr lang="en-US" altLang="en-US" sz="2700" dirty="0"/>
          </a:p>
        </p:txBody>
      </p:sp>
      <p:sp>
        <p:nvSpPr>
          <p:cNvPr id="49155" name="Content Placeholder 2"/>
          <p:cNvSpPr>
            <a:spLocks noGrp="1"/>
          </p:cNvSpPr>
          <p:nvPr>
            <p:ph idx="1"/>
          </p:nvPr>
        </p:nvSpPr>
        <p:spPr>
          <a:xfrm>
            <a:off x="1312878" y="1369219"/>
            <a:ext cx="5291356" cy="1267022"/>
          </a:xfrm>
        </p:spPr>
        <p:txBody>
          <a:bodyPr>
            <a:normAutofit fontScale="92500"/>
          </a:bodyPr>
          <a:lstStyle/>
          <a:p>
            <a:r>
              <a:rPr lang="en-US" altLang="en-US" dirty="0"/>
              <a:t>W</a:t>
            </a:r>
            <a:r>
              <a:rPr lang="en-US" altLang="en-US" baseline="-25000" dirty="0"/>
              <a:t>0</a:t>
            </a:r>
            <a:r>
              <a:rPr lang="en-US" altLang="en-US" dirty="0"/>
              <a:t>=</a:t>
            </a:r>
            <a:r>
              <a:rPr lang="en-US" altLang="en-US" baseline="-25000" dirty="0"/>
              <a:t>  </a:t>
            </a:r>
            <a:r>
              <a:rPr lang="en-US" altLang="en-US" dirty="0"/>
              <a:t>-2.3 + [(0-0)1+(0-0)1+(0-0)1+(1-0)1]= -1.3</a:t>
            </a:r>
          </a:p>
          <a:p>
            <a:r>
              <a:rPr lang="en-US" altLang="en-US" dirty="0"/>
              <a:t>W</a:t>
            </a:r>
            <a:r>
              <a:rPr lang="en-US" altLang="en-US" baseline="-25000" dirty="0"/>
              <a:t>1</a:t>
            </a:r>
            <a:r>
              <a:rPr lang="en-US" altLang="en-US" dirty="0"/>
              <a:t>=</a:t>
            </a:r>
            <a:r>
              <a:rPr lang="en-US" altLang="en-US" baseline="-25000" dirty="0"/>
              <a:t>  </a:t>
            </a:r>
            <a:r>
              <a:rPr lang="en-US" altLang="en-US" dirty="0"/>
              <a:t>0.5 + [(0-0)0+(0-0)0+(0-0)1+(1-0)1]= 1.5</a:t>
            </a:r>
          </a:p>
          <a:p>
            <a:r>
              <a:rPr lang="en-US" altLang="en-US" dirty="0"/>
              <a:t>W</a:t>
            </a:r>
            <a:r>
              <a:rPr lang="en-US" altLang="en-US" baseline="-25000" dirty="0"/>
              <a:t>2</a:t>
            </a:r>
            <a:r>
              <a:rPr lang="en-US" altLang="en-US" dirty="0"/>
              <a:t>=</a:t>
            </a:r>
            <a:r>
              <a:rPr lang="en-US" altLang="en-US" baseline="-25000" dirty="0"/>
              <a:t>  </a:t>
            </a:r>
            <a:r>
              <a:rPr lang="en-US" altLang="en-US" dirty="0"/>
              <a:t>0.6 + [(0-0)0+(0-0)1+(0-0)0+(1-0)1]= 1.6</a:t>
            </a:r>
          </a:p>
          <a:p>
            <a:endParaRPr lang="en-US" altLang="en-US" dirty="0"/>
          </a:p>
          <a:p>
            <a:endParaRPr lang="en-US" altLang="en-US" dirty="0"/>
          </a:p>
          <a:p>
            <a:endParaRPr lang="en-US" altLang="en-US" dirty="0"/>
          </a:p>
        </p:txBody>
      </p:sp>
      <p:sp>
        <p:nvSpPr>
          <p:cNvPr id="491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0651EDE4-3D11-4EB6-AC37-CA8C27F2E551}" type="slidenum">
              <a:rPr lang="ar-SA" altLang="en-US" sz="1050">
                <a:latin typeface="Arial" panose="020B0604020202020204" pitchFamily="34" charset="0"/>
              </a:rPr>
              <a:pPr>
                <a:spcBef>
                  <a:spcPct val="0"/>
                </a:spcBef>
                <a:buFontTx/>
                <a:buNone/>
              </a:pPr>
              <a:t>57</a:t>
            </a:fld>
            <a:endParaRPr lang="en-US" altLang="en-US" sz="1050">
              <a:latin typeface="Arial" panose="020B0604020202020204" pitchFamily="34" charset="0"/>
            </a:endParaRPr>
          </a:p>
        </p:txBody>
      </p:sp>
      <p:graphicFrame>
        <p:nvGraphicFramePr>
          <p:cNvPr id="5" name="Object 1044"/>
          <p:cNvGraphicFramePr>
            <a:graphicFrameLocks noChangeAspect="1"/>
          </p:cNvGraphicFramePr>
          <p:nvPr/>
        </p:nvGraphicFramePr>
        <p:xfrm>
          <a:off x="1257300" y="3022997"/>
          <a:ext cx="6829425" cy="2047875"/>
        </p:xfrm>
        <a:graphic>
          <a:graphicData uri="http://schemas.openxmlformats.org/presentationml/2006/ole">
            <mc:AlternateContent xmlns:mc="http://schemas.openxmlformats.org/markup-compatibility/2006">
              <mc:Choice xmlns:v="urn:schemas-microsoft-com:vml" Requires="v">
                <p:oleObj name="Document" r:id="rId2" imgW="7703232" imgH="2306128" progId="Word.Document.8">
                  <p:embed/>
                </p:oleObj>
              </mc:Choice>
              <mc:Fallback>
                <p:oleObj name="Document" r:id="rId2" imgW="7703232" imgH="2306128" progId="Word.Document.8">
                  <p:embed/>
                  <p:pic>
                    <p:nvPicPr>
                      <p:cNvPr id="5" name="Object 10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3022997"/>
                        <a:ext cx="682942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045">
            <a:extLst>
              <a:ext uri="{FF2B5EF4-FFF2-40B4-BE49-F238E27FC236}">
                <a16:creationId xmlns:a16="http://schemas.microsoft.com/office/drawing/2014/main" id="{B75B4225-CA14-4A3F-A4E8-281CA2BC16AA}"/>
              </a:ext>
            </a:extLst>
          </p:cNvPr>
          <p:cNvSpPr txBox="1">
            <a:spLocks noChangeArrowheads="1"/>
          </p:cNvSpPr>
          <p:nvPr/>
        </p:nvSpPr>
        <p:spPr bwMode="auto">
          <a:xfrm>
            <a:off x="6515100" y="1028700"/>
            <a:ext cx="970360"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pic>
        <p:nvPicPr>
          <p:cNvPr id="2" name="Google Shape;87;p17">
            <a:extLst>
              <a:ext uri="{FF2B5EF4-FFF2-40B4-BE49-F238E27FC236}">
                <a16:creationId xmlns:a16="http://schemas.microsoft.com/office/drawing/2014/main" id="{1A47F907-BD58-48AC-9ECA-9983FBFB9BDB}"/>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17A2E823-509D-966A-2828-04D2C33FF6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858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normAutofit fontScale="90000"/>
          </a:bodyPr>
          <a:lstStyle/>
          <a:p>
            <a:r>
              <a:rPr lang="en-US" altLang="en-US" sz="3600" dirty="0">
                <a:solidFill>
                  <a:srgbClr val="FF0000"/>
                </a:solidFill>
                <a:latin typeface="Calibri"/>
              </a:rPr>
              <a:t>Weight </a:t>
            </a:r>
            <a:r>
              <a:rPr lang="en-US" altLang="en-US" sz="3600" dirty="0" err="1">
                <a:solidFill>
                  <a:srgbClr val="FF0000"/>
                </a:solidFill>
                <a:latin typeface="Calibri"/>
              </a:rPr>
              <a:t>Updation</a:t>
            </a:r>
            <a:endParaRPr lang="en-US" altLang="en-US" sz="2700" dirty="0"/>
          </a:p>
        </p:txBody>
      </p:sp>
      <p:sp>
        <p:nvSpPr>
          <p:cNvPr id="50179" name="Content Placeholder 2"/>
          <p:cNvSpPr>
            <a:spLocks noGrp="1"/>
          </p:cNvSpPr>
          <p:nvPr>
            <p:ph idx="1"/>
          </p:nvPr>
        </p:nvSpPr>
        <p:spPr>
          <a:xfrm>
            <a:off x="1257301" y="1369219"/>
            <a:ext cx="5340641" cy="1355106"/>
          </a:xfrm>
        </p:spPr>
        <p:txBody>
          <a:bodyPr>
            <a:normAutofit lnSpcReduction="10000"/>
          </a:bodyPr>
          <a:lstStyle/>
          <a:p>
            <a:r>
              <a:rPr lang="en-US" altLang="en-US" dirty="0"/>
              <a:t>W</a:t>
            </a:r>
            <a:r>
              <a:rPr lang="en-US" altLang="en-US" baseline="-25000" dirty="0"/>
              <a:t>0</a:t>
            </a:r>
            <a:r>
              <a:rPr lang="en-US" altLang="en-US" dirty="0"/>
              <a:t>=</a:t>
            </a:r>
            <a:r>
              <a:rPr lang="en-US" altLang="en-US" baseline="-25000" dirty="0"/>
              <a:t>  </a:t>
            </a:r>
            <a:r>
              <a:rPr lang="en-US" altLang="en-US" dirty="0"/>
              <a:t>-1.3 + [(0-0)1+(0-1)1+(0-1)1+(1-1)1]= -3.3</a:t>
            </a:r>
          </a:p>
          <a:p>
            <a:r>
              <a:rPr lang="en-US" altLang="en-US" dirty="0"/>
              <a:t>W</a:t>
            </a:r>
            <a:r>
              <a:rPr lang="en-US" altLang="en-US" baseline="-25000" dirty="0"/>
              <a:t>1</a:t>
            </a:r>
            <a:r>
              <a:rPr lang="en-US" altLang="en-US" dirty="0"/>
              <a:t>=</a:t>
            </a:r>
            <a:r>
              <a:rPr lang="en-US" altLang="en-US" baseline="-25000" dirty="0"/>
              <a:t>  </a:t>
            </a:r>
            <a:r>
              <a:rPr lang="en-US" altLang="en-US" dirty="0"/>
              <a:t>1.5 + [(0-0)0+(0-1)0+(0-1)1+(1-1)1]= 0.5</a:t>
            </a:r>
          </a:p>
          <a:p>
            <a:r>
              <a:rPr lang="en-US" altLang="en-US" dirty="0"/>
              <a:t>W</a:t>
            </a:r>
            <a:r>
              <a:rPr lang="en-US" altLang="en-US" baseline="-25000" dirty="0"/>
              <a:t>2</a:t>
            </a:r>
            <a:r>
              <a:rPr lang="en-US" altLang="en-US" dirty="0"/>
              <a:t>=</a:t>
            </a:r>
            <a:r>
              <a:rPr lang="en-US" altLang="en-US" baseline="-25000" dirty="0"/>
              <a:t>  </a:t>
            </a:r>
            <a:r>
              <a:rPr lang="en-US" altLang="en-US" dirty="0"/>
              <a:t>1.6 + [(0-0)0+(0-1)1+(0-1)0+(1-1)1]= 0.6</a:t>
            </a:r>
          </a:p>
          <a:p>
            <a:endParaRPr lang="en-US" altLang="en-US" dirty="0"/>
          </a:p>
          <a:p>
            <a:endParaRPr lang="en-US" altLang="en-US" dirty="0"/>
          </a:p>
          <a:p>
            <a:endParaRPr lang="en-US" altLang="en-US" dirty="0"/>
          </a:p>
        </p:txBody>
      </p:sp>
      <p:sp>
        <p:nvSpPr>
          <p:cNvPr id="501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F0C22824-CBC8-4CA4-8B14-D751CB8574D8}" type="slidenum">
              <a:rPr lang="ar-SA" altLang="en-US" sz="1050">
                <a:latin typeface="Arial" panose="020B0604020202020204" pitchFamily="34" charset="0"/>
              </a:rPr>
              <a:pPr>
                <a:spcBef>
                  <a:spcPct val="0"/>
                </a:spcBef>
                <a:buFontTx/>
                <a:buNone/>
              </a:pPr>
              <a:t>58</a:t>
            </a:fld>
            <a:endParaRPr lang="en-US" altLang="en-US" sz="1050">
              <a:latin typeface="Arial" panose="020B0604020202020204" pitchFamily="34" charset="0"/>
            </a:endParaRPr>
          </a:p>
        </p:txBody>
      </p:sp>
      <p:graphicFrame>
        <p:nvGraphicFramePr>
          <p:cNvPr id="5" name="Object 1044"/>
          <p:cNvGraphicFramePr>
            <a:graphicFrameLocks noChangeAspect="1"/>
          </p:cNvGraphicFramePr>
          <p:nvPr/>
        </p:nvGraphicFramePr>
        <p:xfrm>
          <a:off x="1257300" y="3022997"/>
          <a:ext cx="6829425" cy="2038350"/>
        </p:xfrm>
        <a:graphic>
          <a:graphicData uri="http://schemas.openxmlformats.org/presentationml/2006/ole">
            <mc:AlternateContent xmlns:mc="http://schemas.openxmlformats.org/markup-compatibility/2006">
              <mc:Choice xmlns:v="urn:schemas-microsoft-com:vml" Requires="v">
                <p:oleObj name="Document" r:id="rId2" imgW="7703232" imgH="2302893" progId="Word.Document.8">
                  <p:embed/>
                </p:oleObj>
              </mc:Choice>
              <mc:Fallback>
                <p:oleObj name="Document" r:id="rId2" imgW="7703232" imgH="2302893" progId="Word.Document.8">
                  <p:embed/>
                  <p:pic>
                    <p:nvPicPr>
                      <p:cNvPr id="5" name="Object 10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3022997"/>
                        <a:ext cx="682942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045">
            <a:extLst>
              <a:ext uri="{FF2B5EF4-FFF2-40B4-BE49-F238E27FC236}">
                <a16:creationId xmlns:a16="http://schemas.microsoft.com/office/drawing/2014/main" id="{02B28C2C-39F5-457B-91D3-528678FB8BB1}"/>
              </a:ext>
            </a:extLst>
          </p:cNvPr>
          <p:cNvSpPr txBox="1">
            <a:spLocks noChangeArrowheads="1"/>
          </p:cNvSpPr>
          <p:nvPr/>
        </p:nvSpPr>
        <p:spPr bwMode="auto">
          <a:xfrm>
            <a:off x="6703852" y="1070546"/>
            <a:ext cx="970360"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pic>
        <p:nvPicPr>
          <p:cNvPr id="2" name="Google Shape;87;p17">
            <a:extLst>
              <a:ext uri="{FF2B5EF4-FFF2-40B4-BE49-F238E27FC236}">
                <a16:creationId xmlns:a16="http://schemas.microsoft.com/office/drawing/2014/main" id="{00A758D0-5934-18D0-A357-013A2B7E8B66}"/>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485946E1-D333-F433-1C34-359E2D55B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22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normAutofit fontScale="90000"/>
          </a:bodyPr>
          <a:lstStyle/>
          <a:p>
            <a:r>
              <a:rPr lang="en-US" altLang="en-US" sz="3600" dirty="0">
                <a:solidFill>
                  <a:srgbClr val="FF0000"/>
                </a:solidFill>
                <a:latin typeface="Calibri"/>
              </a:rPr>
              <a:t>Weight </a:t>
            </a:r>
            <a:r>
              <a:rPr lang="en-US" altLang="en-US" sz="3600" dirty="0" err="1">
                <a:solidFill>
                  <a:srgbClr val="FF0000"/>
                </a:solidFill>
                <a:latin typeface="Calibri"/>
              </a:rPr>
              <a:t>Updation</a:t>
            </a:r>
            <a:endParaRPr lang="en-US" altLang="en-US" sz="2700" dirty="0"/>
          </a:p>
        </p:txBody>
      </p:sp>
      <p:sp>
        <p:nvSpPr>
          <p:cNvPr id="51203" name="Content Placeholder 2"/>
          <p:cNvSpPr>
            <a:spLocks noGrp="1"/>
          </p:cNvSpPr>
          <p:nvPr>
            <p:ph idx="1"/>
          </p:nvPr>
        </p:nvSpPr>
        <p:spPr>
          <a:xfrm>
            <a:off x="1306585" y="1369219"/>
            <a:ext cx="5329106" cy="1524983"/>
          </a:xfrm>
        </p:spPr>
        <p:txBody>
          <a:bodyPr>
            <a:normAutofit/>
          </a:bodyPr>
          <a:lstStyle/>
          <a:p>
            <a:r>
              <a:rPr lang="en-US" altLang="en-US" dirty="0"/>
              <a:t>W</a:t>
            </a:r>
            <a:r>
              <a:rPr lang="en-US" altLang="en-US" baseline="-25000" dirty="0"/>
              <a:t>0</a:t>
            </a:r>
            <a:r>
              <a:rPr lang="en-US" altLang="en-US" dirty="0"/>
              <a:t>=</a:t>
            </a:r>
            <a:r>
              <a:rPr lang="en-US" altLang="en-US" baseline="-25000" dirty="0"/>
              <a:t>  </a:t>
            </a:r>
            <a:r>
              <a:rPr lang="en-US" altLang="en-US" dirty="0"/>
              <a:t>-3.3 + [(0-0)1+(0-0)1+(0-0)1+(1-0)1]= -2.3</a:t>
            </a:r>
          </a:p>
          <a:p>
            <a:r>
              <a:rPr lang="en-US" altLang="en-US" dirty="0"/>
              <a:t>W</a:t>
            </a:r>
            <a:r>
              <a:rPr lang="en-US" altLang="en-US" baseline="-25000" dirty="0"/>
              <a:t>1</a:t>
            </a:r>
            <a:r>
              <a:rPr lang="en-US" altLang="en-US" dirty="0"/>
              <a:t>=</a:t>
            </a:r>
            <a:r>
              <a:rPr lang="en-US" altLang="en-US" baseline="-25000" dirty="0"/>
              <a:t>  </a:t>
            </a:r>
            <a:r>
              <a:rPr lang="en-US" altLang="en-US" dirty="0"/>
              <a:t>0.5 + [(0-0)0+(0-0)0+(0-0)1+(1-0)1]= 1.5</a:t>
            </a:r>
          </a:p>
          <a:p>
            <a:r>
              <a:rPr lang="en-US" altLang="en-US" dirty="0"/>
              <a:t>W</a:t>
            </a:r>
            <a:r>
              <a:rPr lang="en-US" altLang="en-US" baseline="-25000" dirty="0"/>
              <a:t>2</a:t>
            </a:r>
            <a:r>
              <a:rPr lang="en-US" altLang="en-US" dirty="0"/>
              <a:t>=</a:t>
            </a:r>
            <a:r>
              <a:rPr lang="en-US" altLang="en-US" baseline="-25000" dirty="0"/>
              <a:t>  </a:t>
            </a:r>
            <a:r>
              <a:rPr lang="en-US" altLang="en-US" dirty="0"/>
              <a:t>0.6 + [(0-0)0+(0-0)1+(0-0)0+(1-0)1]= 1.6</a:t>
            </a:r>
          </a:p>
          <a:p>
            <a:endParaRPr lang="en-US" altLang="en-US" dirty="0"/>
          </a:p>
          <a:p>
            <a:endParaRPr lang="en-US" altLang="en-US" dirty="0"/>
          </a:p>
          <a:p>
            <a:endParaRPr lang="en-US" altLang="en-US" dirty="0"/>
          </a:p>
        </p:txBody>
      </p:sp>
      <p:sp>
        <p:nvSpPr>
          <p:cNvPr id="5120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88BE6D08-F9BF-47CB-BF49-184ECF44C920}" type="slidenum">
              <a:rPr lang="ar-SA" altLang="en-US" sz="1050">
                <a:latin typeface="Arial" panose="020B0604020202020204" pitchFamily="34" charset="0"/>
              </a:rPr>
              <a:pPr>
                <a:spcBef>
                  <a:spcPct val="0"/>
                </a:spcBef>
                <a:buFontTx/>
                <a:buNone/>
              </a:pPr>
              <a:t>59</a:t>
            </a:fld>
            <a:endParaRPr lang="en-US" altLang="en-US" sz="1050">
              <a:latin typeface="Arial" panose="020B0604020202020204" pitchFamily="34" charset="0"/>
            </a:endParaRPr>
          </a:p>
        </p:txBody>
      </p:sp>
      <p:graphicFrame>
        <p:nvGraphicFramePr>
          <p:cNvPr id="5" name="Object 1044"/>
          <p:cNvGraphicFramePr>
            <a:graphicFrameLocks noChangeAspect="1"/>
          </p:cNvGraphicFramePr>
          <p:nvPr/>
        </p:nvGraphicFramePr>
        <p:xfrm>
          <a:off x="1257300" y="3022997"/>
          <a:ext cx="6829425" cy="2038350"/>
        </p:xfrm>
        <a:graphic>
          <a:graphicData uri="http://schemas.openxmlformats.org/presentationml/2006/ole">
            <mc:AlternateContent xmlns:mc="http://schemas.openxmlformats.org/markup-compatibility/2006">
              <mc:Choice xmlns:v="urn:schemas-microsoft-com:vml" Requires="v">
                <p:oleObj name="Document" r:id="rId2" imgW="7703232" imgH="2300018" progId="Word.Document.8">
                  <p:embed/>
                </p:oleObj>
              </mc:Choice>
              <mc:Fallback>
                <p:oleObj name="Document" r:id="rId2" imgW="7703232" imgH="2300018" progId="Word.Document.8">
                  <p:embed/>
                  <p:pic>
                    <p:nvPicPr>
                      <p:cNvPr id="5" name="Object 10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3022997"/>
                        <a:ext cx="682942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045">
            <a:extLst>
              <a:ext uri="{FF2B5EF4-FFF2-40B4-BE49-F238E27FC236}">
                <a16:creationId xmlns:a16="http://schemas.microsoft.com/office/drawing/2014/main" id="{42366A08-68FB-4EA1-B8F6-8B3952896C95}"/>
              </a:ext>
            </a:extLst>
          </p:cNvPr>
          <p:cNvSpPr txBox="1">
            <a:spLocks noChangeArrowheads="1"/>
          </p:cNvSpPr>
          <p:nvPr/>
        </p:nvSpPr>
        <p:spPr bwMode="auto">
          <a:xfrm>
            <a:off x="6867056" y="1179702"/>
            <a:ext cx="970360"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pic>
        <p:nvPicPr>
          <p:cNvPr id="2" name="Google Shape;87;p17">
            <a:extLst>
              <a:ext uri="{FF2B5EF4-FFF2-40B4-BE49-F238E27FC236}">
                <a16:creationId xmlns:a16="http://schemas.microsoft.com/office/drawing/2014/main" id="{46ABC8D9-CB4E-84C5-A20D-78F1F4CAA840}"/>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C4A9955F-9DBD-AA8E-8522-48A3E3C15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769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2:</a:t>
            </a: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10;&#10;Description automatically generated">
            <a:extLst>
              <a:ext uri="{FF2B5EF4-FFF2-40B4-BE49-F238E27FC236}">
                <a16:creationId xmlns:a16="http://schemas.microsoft.com/office/drawing/2014/main" id="{0327C2D6-EFE2-3581-2BF7-8DF25D51A7AE}"/>
              </a:ext>
            </a:extLst>
          </p:cNvPr>
          <p:cNvPicPr>
            <a:picLocks noChangeAspect="1"/>
          </p:cNvPicPr>
          <p:nvPr/>
        </p:nvPicPr>
        <p:blipFill>
          <a:blip r:embed="rId5"/>
          <a:stretch>
            <a:fillRect/>
          </a:stretch>
        </p:blipFill>
        <p:spPr>
          <a:xfrm>
            <a:off x="2562069" y="0"/>
            <a:ext cx="6362230" cy="470509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70BD7111-4939-47D5-9218-77ADE6E68A38}" type="slidenum">
              <a:rPr lang="en-US" altLang="en-US" sz="1050">
                <a:latin typeface="Arial" panose="020B0604020202020204" pitchFamily="34" charset="0"/>
              </a:rPr>
              <a:pPr>
                <a:spcBef>
                  <a:spcPct val="0"/>
                </a:spcBef>
                <a:buFontTx/>
                <a:buNone/>
              </a:pPr>
              <a:t>60</a:t>
            </a:fld>
            <a:endParaRPr lang="en-US" altLang="en-US" sz="1050">
              <a:latin typeface="Arial" panose="020B0604020202020204" pitchFamily="34" charset="0"/>
            </a:endParaRPr>
          </a:p>
        </p:txBody>
      </p:sp>
      <p:sp>
        <p:nvSpPr>
          <p:cNvPr id="52227" name="Rectangle 2"/>
          <p:cNvSpPr>
            <a:spLocks noGrp="1" noChangeArrowheads="1"/>
          </p:cNvSpPr>
          <p:nvPr>
            <p:ph type="title"/>
          </p:nvPr>
        </p:nvSpPr>
        <p:spPr>
          <a:xfrm>
            <a:off x="1428750" y="273845"/>
            <a:ext cx="6100734" cy="695790"/>
          </a:xfrm>
        </p:spPr>
        <p:txBody>
          <a:bodyPr>
            <a:normAutofit fontScale="90000"/>
          </a:bodyPr>
          <a:lstStyle/>
          <a:p>
            <a:pPr algn="ctr" eaLnBrk="1" hangingPunct="1"/>
            <a:r>
              <a:rPr lang="sv-SE" altLang="en-US" sz="3600" dirty="0">
                <a:solidFill>
                  <a:srgbClr val="FF0000"/>
                </a:solidFill>
                <a:latin typeface="+mn-lt"/>
              </a:rPr>
              <a:t>Decision Surface of a Perceptron</a:t>
            </a:r>
            <a:endParaRPr lang="en-US" altLang="en-US" sz="3600" dirty="0">
              <a:solidFill>
                <a:srgbClr val="FF0000"/>
              </a:solidFill>
              <a:latin typeface="+mn-lt"/>
            </a:endParaRPr>
          </a:p>
        </p:txBody>
      </p:sp>
      <p:sp>
        <p:nvSpPr>
          <p:cNvPr id="52229" name="Line 18"/>
          <p:cNvSpPr>
            <a:spLocks noChangeShapeType="1"/>
          </p:cNvSpPr>
          <p:nvPr/>
        </p:nvSpPr>
        <p:spPr bwMode="auto">
          <a:xfrm>
            <a:off x="2410421" y="1325035"/>
            <a:ext cx="0" cy="142875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a:p>
        </p:txBody>
      </p:sp>
      <p:sp>
        <p:nvSpPr>
          <p:cNvPr id="52230" name="Line 19"/>
          <p:cNvSpPr>
            <a:spLocks noChangeShapeType="1"/>
          </p:cNvSpPr>
          <p:nvPr/>
        </p:nvSpPr>
        <p:spPr bwMode="auto">
          <a:xfrm flipH="1">
            <a:off x="1733534" y="2039410"/>
            <a:ext cx="154305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dirty="0"/>
          </a:p>
        </p:txBody>
      </p:sp>
      <p:sp>
        <p:nvSpPr>
          <p:cNvPr id="52238" name="Text Box 32"/>
          <p:cNvSpPr txBox="1">
            <a:spLocks noChangeArrowheads="1"/>
          </p:cNvSpPr>
          <p:nvPr/>
        </p:nvSpPr>
        <p:spPr bwMode="auto">
          <a:xfrm>
            <a:off x="1428751" y="2971800"/>
            <a:ext cx="305083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en-US" sz="1500" dirty="0">
                <a:solidFill>
                  <a:schemeClr val="hlink"/>
                </a:solidFill>
              </a:rPr>
              <a:t>Linearly separable (AND Problem)</a:t>
            </a:r>
          </a:p>
        </p:txBody>
      </p:sp>
      <p:sp>
        <p:nvSpPr>
          <p:cNvPr id="52239" name="Text Box 33"/>
          <p:cNvSpPr txBox="1">
            <a:spLocks noChangeArrowheads="1"/>
          </p:cNvSpPr>
          <p:nvPr/>
        </p:nvSpPr>
        <p:spPr bwMode="auto">
          <a:xfrm>
            <a:off x="4686301" y="2971800"/>
            <a:ext cx="31790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en-US" sz="1500" dirty="0">
                <a:solidFill>
                  <a:schemeClr val="hlink"/>
                </a:solidFill>
              </a:rPr>
              <a:t>Linearly separable (NAND Problem)</a:t>
            </a:r>
          </a:p>
        </p:txBody>
      </p:sp>
      <p:sp>
        <p:nvSpPr>
          <p:cNvPr id="9" name="Flowchart: Connector 8">
            <a:extLst>
              <a:ext uri="{FF2B5EF4-FFF2-40B4-BE49-F238E27FC236}">
                <a16:creationId xmlns:a16="http://schemas.microsoft.com/office/drawing/2014/main" id="{C55BE02F-07A4-4145-B91F-67E542D23A87}"/>
              </a:ext>
            </a:extLst>
          </p:cNvPr>
          <p:cNvSpPr/>
          <p:nvPr/>
        </p:nvSpPr>
        <p:spPr>
          <a:xfrm>
            <a:off x="2892361" y="1465862"/>
            <a:ext cx="205463" cy="207741"/>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Text Box 1045">
            <a:extLst>
              <a:ext uri="{FF2B5EF4-FFF2-40B4-BE49-F238E27FC236}">
                <a16:creationId xmlns:a16="http://schemas.microsoft.com/office/drawing/2014/main" id="{B8D0B960-3034-4FE1-8266-6E451C74EDB4}"/>
              </a:ext>
            </a:extLst>
          </p:cNvPr>
          <p:cNvSpPr txBox="1">
            <a:spLocks noChangeArrowheads="1"/>
          </p:cNvSpPr>
          <p:nvPr/>
        </p:nvSpPr>
        <p:spPr bwMode="auto">
          <a:xfrm>
            <a:off x="2105824" y="3547672"/>
            <a:ext cx="970359" cy="14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70000"/>
              </a:lnSpc>
              <a:spcBef>
                <a:spcPct val="50000"/>
              </a:spcBef>
              <a:buFontTx/>
              <a:buNone/>
            </a:pPr>
            <a:r>
              <a:rPr lang="en-US" altLang="en-US" sz="1350" b="1" dirty="0"/>
              <a:t>For 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0    1     0</a:t>
            </a:r>
          </a:p>
          <a:p>
            <a:pPr>
              <a:lnSpc>
                <a:spcPct val="70000"/>
              </a:lnSpc>
              <a:spcBef>
                <a:spcPct val="50000"/>
              </a:spcBef>
              <a:buFontTx/>
              <a:buNone/>
            </a:pPr>
            <a:r>
              <a:rPr lang="en-US" altLang="en-US" sz="1350" dirty="0"/>
              <a:t>1    0     0</a:t>
            </a:r>
          </a:p>
          <a:p>
            <a:pPr>
              <a:lnSpc>
                <a:spcPct val="70000"/>
              </a:lnSpc>
              <a:spcBef>
                <a:spcPct val="50000"/>
              </a:spcBef>
              <a:buFontTx/>
              <a:buNone/>
            </a:pPr>
            <a:r>
              <a:rPr lang="en-US" altLang="en-US" sz="1350" dirty="0"/>
              <a:t>1    1     1</a:t>
            </a:r>
          </a:p>
        </p:txBody>
      </p:sp>
      <p:sp>
        <p:nvSpPr>
          <p:cNvPr id="54" name="TextBox 53">
            <a:extLst>
              <a:ext uri="{FF2B5EF4-FFF2-40B4-BE49-F238E27FC236}">
                <a16:creationId xmlns:a16="http://schemas.microsoft.com/office/drawing/2014/main" id="{FB56D805-E289-48A3-9E4D-61EC7AE0637D}"/>
              </a:ext>
            </a:extLst>
          </p:cNvPr>
          <p:cNvSpPr txBox="1"/>
          <p:nvPr/>
        </p:nvSpPr>
        <p:spPr>
          <a:xfrm>
            <a:off x="5462281" y="3542871"/>
            <a:ext cx="1068182" cy="1487267"/>
          </a:xfrm>
          <a:prstGeom prst="rect">
            <a:avLst/>
          </a:prstGeom>
          <a:noFill/>
        </p:spPr>
        <p:txBody>
          <a:bodyPr wrap="square">
            <a:spAutoFit/>
          </a:bodyPr>
          <a:lstStyle/>
          <a:p>
            <a:pPr>
              <a:lnSpc>
                <a:spcPct val="70000"/>
              </a:lnSpc>
              <a:spcBef>
                <a:spcPct val="50000"/>
              </a:spcBef>
              <a:buFontTx/>
              <a:buNone/>
            </a:pPr>
            <a:r>
              <a:rPr lang="en-US" altLang="en-US" sz="1350" b="1" dirty="0"/>
              <a:t>For NAND</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0    0     1</a:t>
            </a:r>
          </a:p>
          <a:p>
            <a:pPr>
              <a:lnSpc>
                <a:spcPct val="70000"/>
              </a:lnSpc>
              <a:spcBef>
                <a:spcPct val="50000"/>
              </a:spcBef>
              <a:buFontTx/>
              <a:buNone/>
            </a:pPr>
            <a:r>
              <a:rPr lang="en-US" altLang="en-US" sz="1350" dirty="0"/>
              <a:t>0    1     1</a:t>
            </a:r>
          </a:p>
          <a:p>
            <a:pPr>
              <a:lnSpc>
                <a:spcPct val="70000"/>
              </a:lnSpc>
              <a:spcBef>
                <a:spcPct val="50000"/>
              </a:spcBef>
              <a:buFontTx/>
              <a:buNone/>
            </a:pPr>
            <a:r>
              <a:rPr lang="en-US" altLang="en-US" sz="1350" dirty="0"/>
              <a:t>1    0     1</a:t>
            </a:r>
          </a:p>
          <a:p>
            <a:pPr>
              <a:lnSpc>
                <a:spcPct val="70000"/>
              </a:lnSpc>
              <a:spcBef>
                <a:spcPct val="50000"/>
              </a:spcBef>
              <a:buFontTx/>
              <a:buNone/>
            </a:pPr>
            <a:r>
              <a:rPr lang="en-US" altLang="en-US" sz="1350" dirty="0"/>
              <a:t>1    1     0</a:t>
            </a:r>
          </a:p>
        </p:txBody>
      </p:sp>
      <p:grpSp>
        <p:nvGrpSpPr>
          <p:cNvPr id="19" name="Group 18">
            <a:extLst>
              <a:ext uri="{FF2B5EF4-FFF2-40B4-BE49-F238E27FC236}">
                <a16:creationId xmlns:a16="http://schemas.microsoft.com/office/drawing/2014/main" id="{C1F7BF12-38A8-4F92-B5CE-0D5C15247AB3}"/>
              </a:ext>
            </a:extLst>
          </p:cNvPr>
          <p:cNvGrpSpPr/>
          <p:nvPr/>
        </p:nvGrpSpPr>
        <p:grpSpPr>
          <a:xfrm>
            <a:off x="2256437" y="1029213"/>
            <a:ext cx="4667042" cy="1724572"/>
            <a:chOff x="1484583" y="1372284"/>
            <a:chExt cx="6222722" cy="2299429"/>
          </a:xfrm>
        </p:grpSpPr>
        <p:sp>
          <p:nvSpPr>
            <p:cNvPr id="2" name="Line 19">
              <a:extLst>
                <a:ext uri="{FF2B5EF4-FFF2-40B4-BE49-F238E27FC236}">
                  <a16:creationId xmlns:a16="http://schemas.microsoft.com/office/drawing/2014/main" id="{44ECCAF3-5075-4174-8F50-91882005C932}"/>
                </a:ext>
              </a:extLst>
            </p:cNvPr>
            <p:cNvSpPr>
              <a:spLocks noChangeShapeType="1"/>
            </p:cNvSpPr>
            <p:nvPr/>
          </p:nvSpPr>
          <p:spPr bwMode="auto">
            <a:xfrm flipH="1">
              <a:off x="5125884" y="2804501"/>
              <a:ext cx="20574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dirty="0"/>
            </a:p>
          </p:txBody>
        </p:sp>
        <p:sp>
          <p:nvSpPr>
            <p:cNvPr id="3" name="Line 18">
              <a:extLst>
                <a:ext uri="{FF2B5EF4-FFF2-40B4-BE49-F238E27FC236}">
                  <a16:creationId xmlns:a16="http://schemas.microsoft.com/office/drawing/2014/main" id="{13671D6F-D4D8-4886-B94C-F23E260962AB}"/>
                </a:ext>
              </a:extLst>
            </p:cNvPr>
            <p:cNvSpPr>
              <a:spLocks noChangeShapeType="1"/>
            </p:cNvSpPr>
            <p:nvPr/>
          </p:nvSpPr>
          <p:spPr bwMode="auto">
            <a:xfrm>
              <a:off x="6036789" y="1766713"/>
              <a:ext cx="0" cy="190500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a:p>
          </p:txBody>
        </p:sp>
        <p:sp>
          <p:nvSpPr>
            <p:cNvPr id="34" name="TextBox 33">
              <a:extLst>
                <a:ext uri="{FF2B5EF4-FFF2-40B4-BE49-F238E27FC236}">
                  <a16:creationId xmlns:a16="http://schemas.microsoft.com/office/drawing/2014/main" id="{2EC332B8-A6CB-49DB-AF51-91C3497553A2}"/>
                </a:ext>
              </a:extLst>
            </p:cNvPr>
            <p:cNvSpPr txBox="1"/>
            <p:nvPr/>
          </p:nvSpPr>
          <p:spPr>
            <a:xfrm>
              <a:off x="5884877" y="1386815"/>
              <a:ext cx="446083" cy="861775"/>
            </a:xfrm>
            <a:prstGeom prst="rect">
              <a:avLst/>
            </a:prstGeom>
            <a:noFill/>
          </p:spPr>
          <p:txBody>
            <a:bodyPr wrap="square">
              <a:spAutoFit/>
            </a:bodyPr>
            <a:lstStyle/>
            <a:p>
              <a:r>
                <a:rPr lang="sv-SE" altLang="en-US" sz="1800" dirty="0"/>
                <a:t>x</a:t>
              </a:r>
              <a:r>
                <a:rPr lang="sv-SE" altLang="en-US" sz="1800" baseline="-25000" dirty="0"/>
                <a:t>2</a:t>
              </a:r>
              <a:endParaRPr lang="en-IN" sz="1800" dirty="0"/>
            </a:p>
          </p:txBody>
        </p:sp>
        <p:sp>
          <p:nvSpPr>
            <p:cNvPr id="36" name="TextBox 35">
              <a:extLst>
                <a:ext uri="{FF2B5EF4-FFF2-40B4-BE49-F238E27FC236}">
                  <a16:creationId xmlns:a16="http://schemas.microsoft.com/office/drawing/2014/main" id="{91C4CE18-E737-451F-9A2C-F21B8F1AC8B5}"/>
                </a:ext>
              </a:extLst>
            </p:cNvPr>
            <p:cNvSpPr txBox="1"/>
            <p:nvPr/>
          </p:nvSpPr>
          <p:spPr>
            <a:xfrm>
              <a:off x="7200906" y="2619834"/>
              <a:ext cx="506399" cy="861775"/>
            </a:xfrm>
            <a:prstGeom prst="rect">
              <a:avLst/>
            </a:prstGeom>
            <a:noFill/>
          </p:spPr>
          <p:txBody>
            <a:bodyPr wrap="square">
              <a:spAutoFit/>
            </a:bodyPr>
            <a:lstStyle/>
            <a:p>
              <a:r>
                <a:rPr lang="sv-SE" altLang="en-US" sz="1800" dirty="0"/>
                <a:t>x</a:t>
              </a:r>
              <a:r>
                <a:rPr lang="sv-SE" altLang="en-US" sz="1800" baseline="-25000" dirty="0"/>
                <a:t>1</a:t>
              </a:r>
              <a:endParaRPr lang="en-IN" sz="1800" dirty="0"/>
            </a:p>
          </p:txBody>
        </p:sp>
        <p:sp>
          <p:nvSpPr>
            <p:cNvPr id="10" name="Flowchart: Connector 9">
              <a:extLst>
                <a:ext uri="{FF2B5EF4-FFF2-40B4-BE49-F238E27FC236}">
                  <a16:creationId xmlns:a16="http://schemas.microsoft.com/office/drawing/2014/main" id="{C8C68E72-4745-44A9-902D-71D996F60D5F}"/>
                </a:ext>
              </a:extLst>
            </p:cNvPr>
            <p:cNvSpPr/>
            <p:nvPr/>
          </p:nvSpPr>
          <p:spPr>
            <a:xfrm>
              <a:off x="5885787" y="2000672"/>
              <a:ext cx="302004" cy="27698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1" name="Flowchart: Connector 10">
              <a:extLst>
                <a:ext uri="{FF2B5EF4-FFF2-40B4-BE49-F238E27FC236}">
                  <a16:creationId xmlns:a16="http://schemas.microsoft.com/office/drawing/2014/main" id="{BE39FAB5-4BAB-4B5C-A09B-CCC3D0A51704}"/>
                </a:ext>
              </a:extLst>
            </p:cNvPr>
            <p:cNvSpPr/>
            <p:nvPr/>
          </p:nvSpPr>
          <p:spPr>
            <a:xfrm>
              <a:off x="6610036" y="2012778"/>
              <a:ext cx="302004" cy="276989"/>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2" name="Flowchart: Connector 11">
              <a:extLst>
                <a:ext uri="{FF2B5EF4-FFF2-40B4-BE49-F238E27FC236}">
                  <a16:creationId xmlns:a16="http://schemas.microsoft.com/office/drawing/2014/main" id="{D0A58B67-C853-4E15-BC16-6D01F816A07E}"/>
                </a:ext>
              </a:extLst>
            </p:cNvPr>
            <p:cNvSpPr/>
            <p:nvPr/>
          </p:nvSpPr>
          <p:spPr>
            <a:xfrm>
              <a:off x="6622467" y="2666006"/>
              <a:ext cx="302004" cy="27698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3" name="Flowchart: Connector 12">
              <a:extLst>
                <a:ext uri="{FF2B5EF4-FFF2-40B4-BE49-F238E27FC236}">
                  <a16:creationId xmlns:a16="http://schemas.microsoft.com/office/drawing/2014/main" id="{C79F728E-5ECD-44C9-AC9D-421CB80D64A3}"/>
                </a:ext>
              </a:extLst>
            </p:cNvPr>
            <p:cNvSpPr/>
            <p:nvPr/>
          </p:nvSpPr>
          <p:spPr>
            <a:xfrm>
              <a:off x="5899813" y="2706906"/>
              <a:ext cx="273951" cy="27698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18" name="Group 17">
              <a:extLst>
                <a:ext uri="{FF2B5EF4-FFF2-40B4-BE49-F238E27FC236}">
                  <a16:creationId xmlns:a16="http://schemas.microsoft.com/office/drawing/2014/main" id="{9E614322-EA18-40AD-9633-C1D487644107}"/>
                </a:ext>
              </a:extLst>
            </p:cNvPr>
            <p:cNvGrpSpPr/>
            <p:nvPr/>
          </p:nvGrpSpPr>
          <p:grpSpPr>
            <a:xfrm>
              <a:off x="1484583" y="1372284"/>
              <a:ext cx="1778133" cy="1594635"/>
              <a:chOff x="1484583" y="1372284"/>
              <a:chExt cx="1778133" cy="1594635"/>
            </a:xfrm>
          </p:grpSpPr>
          <p:sp>
            <p:nvSpPr>
              <p:cNvPr id="52235" name="Text Box 28"/>
              <p:cNvSpPr txBox="1">
                <a:spLocks noChangeArrowheads="1"/>
              </p:cNvSpPr>
              <p:nvPr/>
            </p:nvSpPr>
            <p:spPr bwMode="auto">
              <a:xfrm>
                <a:off x="2796348" y="2536032"/>
                <a:ext cx="4663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sv-SE" altLang="en-US" sz="1500" dirty="0"/>
                  <a:t>x</a:t>
                </a:r>
                <a:r>
                  <a:rPr lang="sv-SE" altLang="en-US" sz="1500" baseline="-25000" dirty="0"/>
                  <a:t>1</a:t>
                </a:r>
                <a:endParaRPr lang="en-US" altLang="en-US" sz="1500" baseline="-25000" dirty="0"/>
              </a:p>
            </p:txBody>
          </p:sp>
          <p:sp>
            <p:nvSpPr>
              <p:cNvPr id="52236" name="Text Box 29"/>
              <p:cNvSpPr txBox="1">
                <a:spLocks noChangeArrowheads="1"/>
              </p:cNvSpPr>
              <p:nvPr/>
            </p:nvSpPr>
            <p:spPr bwMode="auto">
              <a:xfrm>
                <a:off x="1484583" y="1372284"/>
                <a:ext cx="4663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sv-SE" altLang="en-US" sz="1500" dirty="0"/>
                  <a:t>x</a:t>
                </a:r>
                <a:r>
                  <a:rPr lang="sv-SE" altLang="en-US" sz="1500" baseline="-25000" dirty="0"/>
                  <a:t>2</a:t>
                </a:r>
                <a:endParaRPr lang="en-US" altLang="en-US" sz="1500" baseline="-25000" dirty="0"/>
              </a:p>
            </p:txBody>
          </p:sp>
          <p:sp>
            <p:nvSpPr>
              <p:cNvPr id="6" name="Flowchart: Connector 5">
                <a:extLst>
                  <a:ext uri="{FF2B5EF4-FFF2-40B4-BE49-F238E27FC236}">
                    <a16:creationId xmlns:a16="http://schemas.microsoft.com/office/drawing/2014/main" id="{27E77F0C-7AD9-41EF-A440-FA913F490731}"/>
                  </a:ext>
                </a:extLst>
              </p:cNvPr>
              <p:cNvSpPr/>
              <p:nvPr/>
            </p:nvSpPr>
            <p:spPr>
              <a:xfrm>
                <a:off x="1535185" y="1954482"/>
                <a:ext cx="302004" cy="276989"/>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7" name="Flowchart: Connector 6">
                <a:extLst>
                  <a:ext uri="{FF2B5EF4-FFF2-40B4-BE49-F238E27FC236}">
                    <a16:creationId xmlns:a16="http://schemas.microsoft.com/office/drawing/2014/main" id="{D074B908-9C5C-44DF-8131-C704E84871F8}"/>
                  </a:ext>
                </a:extLst>
              </p:cNvPr>
              <p:cNvSpPr/>
              <p:nvPr/>
            </p:nvSpPr>
            <p:spPr>
              <a:xfrm>
                <a:off x="1549212" y="2573678"/>
                <a:ext cx="273950" cy="276989"/>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8" name="Flowchart: Connector 7">
                <a:extLst>
                  <a:ext uri="{FF2B5EF4-FFF2-40B4-BE49-F238E27FC236}">
                    <a16:creationId xmlns:a16="http://schemas.microsoft.com/office/drawing/2014/main" id="{AC1A85AA-7864-4A78-B21E-DD24ED30CCB3}"/>
                  </a:ext>
                </a:extLst>
              </p:cNvPr>
              <p:cNvSpPr/>
              <p:nvPr/>
            </p:nvSpPr>
            <p:spPr>
              <a:xfrm>
                <a:off x="2303627" y="2594308"/>
                <a:ext cx="273950" cy="270124"/>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cxnSp>
            <p:nvCxnSpPr>
              <p:cNvPr id="17" name="Straight Connector 16">
                <a:extLst>
                  <a:ext uri="{FF2B5EF4-FFF2-40B4-BE49-F238E27FC236}">
                    <a16:creationId xmlns:a16="http://schemas.microsoft.com/office/drawing/2014/main" id="{E823D8A0-D1B4-4068-A35F-50C02B97FDAF}"/>
                  </a:ext>
                </a:extLst>
              </p:cNvPr>
              <p:cNvCxnSpPr/>
              <p:nvPr/>
            </p:nvCxnSpPr>
            <p:spPr>
              <a:xfrm>
                <a:off x="1778105" y="1740003"/>
                <a:ext cx="914400" cy="914400"/>
              </a:xfrm>
              <a:prstGeom prst="line">
                <a:avLst/>
              </a:prstGeom>
            </p:spPr>
            <p:style>
              <a:lnRef idx="3">
                <a:schemeClr val="dk1"/>
              </a:lnRef>
              <a:fillRef idx="0">
                <a:schemeClr val="dk1"/>
              </a:fillRef>
              <a:effectRef idx="2">
                <a:schemeClr val="dk1"/>
              </a:effectRef>
              <a:fontRef idx="minor">
                <a:schemeClr val="tx1"/>
              </a:fontRef>
            </p:style>
          </p:cxnSp>
        </p:grpSp>
        <p:cxnSp>
          <p:nvCxnSpPr>
            <p:cNvPr id="57" name="Straight Connector 56">
              <a:extLst>
                <a:ext uri="{FF2B5EF4-FFF2-40B4-BE49-F238E27FC236}">
                  <a16:creationId xmlns:a16="http://schemas.microsoft.com/office/drawing/2014/main" id="{BDD4776B-B4B2-4E6C-911F-7EC4E7879091}"/>
                </a:ext>
              </a:extLst>
            </p:cNvPr>
            <p:cNvCxnSpPr/>
            <p:nvPr/>
          </p:nvCxnSpPr>
          <p:spPr>
            <a:xfrm>
              <a:off x="6148289" y="1829484"/>
              <a:ext cx="914400" cy="914400"/>
            </a:xfrm>
            <a:prstGeom prst="line">
              <a:avLst/>
            </a:prstGeom>
          </p:spPr>
          <p:style>
            <a:lnRef idx="3">
              <a:schemeClr val="dk1"/>
            </a:lnRef>
            <a:fillRef idx="0">
              <a:schemeClr val="dk1"/>
            </a:fillRef>
            <a:effectRef idx="2">
              <a:schemeClr val="dk1"/>
            </a:effectRef>
            <a:fontRef idx="minor">
              <a:schemeClr val="tx1"/>
            </a:fontRef>
          </p:style>
        </p:cxnSp>
      </p:grpSp>
      <p:pic>
        <p:nvPicPr>
          <p:cNvPr id="4" name="Google Shape;87;p17">
            <a:extLst>
              <a:ext uri="{FF2B5EF4-FFF2-40B4-BE49-F238E27FC236}">
                <a16:creationId xmlns:a16="http://schemas.microsoft.com/office/drawing/2014/main" id="{A2FB3A58-3545-A8FF-CA31-5BAA6F30DFD8}"/>
              </a:ext>
            </a:extLst>
          </p:cNvPr>
          <p:cNvPicPr preferRelativeResize="0"/>
          <p:nvPr/>
        </p:nvPicPr>
        <p:blipFill rotWithShape="1">
          <a:blip r:embed="rId2">
            <a:alphaModFix/>
          </a:blip>
          <a:srcRect/>
          <a:stretch/>
        </p:blipFill>
        <p:spPr>
          <a:xfrm>
            <a:off x="6283227" y="4554456"/>
            <a:ext cx="1714500" cy="571500"/>
          </a:xfrm>
          <a:prstGeom prst="rect">
            <a:avLst/>
          </a:prstGeom>
          <a:noFill/>
          <a:ln>
            <a:noFill/>
          </a:ln>
        </p:spPr>
      </p:pic>
      <p:pic>
        <p:nvPicPr>
          <p:cNvPr id="5" name="Picture 2">
            <a:extLst>
              <a:ext uri="{FF2B5EF4-FFF2-40B4-BE49-F238E27FC236}">
                <a16:creationId xmlns:a16="http://schemas.microsoft.com/office/drawing/2014/main" id="{93487C5D-B0EF-28C4-FCAF-D647CDFEC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016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70BD7111-4939-47D5-9218-77ADE6E68A38}" type="slidenum">
              <a:rPr lang="en-US" altLang="en-US" sz="1050">
                <a:latin typeface="Arial" panose="020B0604020202020204" pitchFamily="34" charset="0"/>
              </a:rPr>
              <a:pPr>
                <a:spcBef>
                  <a:spcPct val="0"/>
                </a:spcBef>
                <a:buFontTx/>
                <a:buNone/>
              </a:pPr>
              <a:t>61</a:t>
            </a:fld>
            <a:endParaRPr lang="en-US" altLang="en-US" sz="1050">
              <a:latin typeface="Arial" panose="020B0604020202020204" pitchFamily="34" charset="0"/>
            </a:endParaRPr>
          </a:p>
        </p:txBody>
      </p:sp>
      <p:sp>
        <p:nvSpPr>
          <p:cNvPr id="52227" name="Rectangle 2"/>
          <p:cNvSpPr>
            <a:spLocks noGrp="1" noChangeArrowheads="1"/>
          </p:cNvSpPr>
          <p:nvPr>
            <p:ph type="title"/>
          </p:nvPr>
        </p:nvSpPr>
        <p:spPr>
          <a:xfrm>
            <a:off x="1428750" y="273845"/>
            <a:ext cx="6100734" cy="695790"/>
          </a:xfrm>
        </p:spPr>
        <p:txBody>
          <a:bodyPr>
            <a:normAutofit fontScale="90000"/>
          </a:bodyPr>
          <a:lstStyle/>
          <a:p>
            <a:pPr algn="ctr" eaLnBrk="1" hangingPunct="1"/>
            <a:r>
              <a:rPr lang="sv-SE" altLang="en-US" sz="3600" dirty="0">
                <a:solidFill>
                  <a:srgbClr val="FF0000"/>
                </a:solidFill>
                <a:latin typeface="+mn-lt"/>
              </a:rPr>
              <a:t>Decision Surface of a Perceptron</a:t>
            </a:r>
            <a:endParaRPr lang="en-US" altLang="en-US" sz="3600" dirty="0">
              <a:solidFill>
                <a:srgbClr val="FF0000"/>
              </a:solidFill>
              <a:latin typeface="+mn-lt"/>
            </a:endParaRPr>
          </a:p>
        </p:txBody>
      </p:sp>
      <p:sp>
        <p:nvSpPr>
          <p:cNvPr id="52238" name="Text Box 32"/>
          <p:cNvSpPr txBox="1">
            <a:spLocks noChangeArrowheads="1"/>
          </p:cNvSpPr>
          <p:nvPr/>
        </p:nvSpPr>
        <p:spPr bwMode="auto">
          <a:xfrm>
            <a:off x="1428750" y="2971800"/>
            <a:ext cx="29322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en-US" sz="1500" dirty="0">
                <a:solidFill>
                  <a:schemeClr val="hlink"/>
                </a:solidFill>
              </a:rPr>
              <a:t>Linearly separable (OR Problem)</a:t>
            </a:r>
          </a:p>
        </p:txBody>
      </p:sp>
      <p:sp>
        <p:nvSpPr>
          <p:cNvPr id="52239" name="Text Box 33"/>
          <p:cNvSpPr txBox="1">
            <a:spLocks noChangeArrowheads="1"/>
          </p:cNvSpPr>
          <p:nvPr/>
        </p:nvSpPr>
        <p:spPr bwMode="auto">
          <a:xfrm>
            <a:off x="4686300" y="2971800"/>
            <a:ext cx="33842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en-US" sz="1500" dirty="0" err="1">
                <a:solidFill>
                  <a:schemeClr val="hlink"/>
                </a:solidFill>
              </a:rPr>
              <a:t>NonLinearly</a:t>
            </a:r>
            <a:r>
              <a:rPr lang="en-US" altLang="en-US" sz="1500" dirty="0">
                <a:solidFill>
                  <a:schemeClr val="hlink"/>
                </a:solidFill>
              </a:rPr>
              <a:t> separable (XOR Problem)</a:t>
            </a:r>
          </a:p>
        </p:txBody>
      </p:sp>
      <p:sp>
        <p:nvSpPr>
          <p:cNvPr id="36" name="TextBox 35">
            <a:extLst>
              <a:ext uri="{FF2B5EF4-FFF2-40B4-BE49-F238E27FC236}">
                <a16:creationId xmlns:a16="http://schemas.microsoft.com/office/drawing/2014/main" id="{91C4CE18-E737-451F-9A2C-F21B8F1AC8B5}"/>
              </a:ext>
            </a:extLst>
          </p:cNvPr>
          <p:cNvSpPr txBox="1"/>
          <p:nvPr/>
        </p:nvSpPr>
        <p:spPr>
          <a:xfrm>
            <a:off x="6543680" y="1964876"/>
            <a:ext cx="379799" cy="646331"/>
          </a:xfrm>
          <a:prstGeom prst="rect">
            <a:avLst/>
          </a:prstGeom>
          <a:noFill/>
        </p:spPr>
        <p:txBody>
          <a:bodyPr wrap="square">
            <a:spAutoFit/>
          </a:bodyPr>
          <a:lstStyle/>
          <a:p>
            <a:r>
              <a:rPr lang="sv-SE" altLang="en-US" sz="1800" dirty="0"/>
              <a:t>x</a:t>
            </a:r>
            <a:r>
              <a:rPr lang="sv-SE" altLang="en-US" sz="1800" baseline="-25000" dirty="0"/>
              <a:t>1</a:t>
            </a:r>
            <a:endParaRPr lang="en-IN" sz="1800" dirty="0"/>
          </a:p>
        </p:txBody>
      </p:sp>
      <p:sp>
        <p:nvSpPr>
          <p:cNvPr id="6" name="Flowchart: Connector 5">
            <a:extLst>
              <a:ext uri="{FF2B5EF4-FFF2-40B4-BE49-F238E27FC236}">
                <a16:creationId xmlns:a16="http://schemas.microsoft.com/office/drawing/2014/main" id="{27E77F0C-7AD9-41EF-A440-FA913F490731}"/>
              </a:ext>
            </a:extLst>
          </p:cNvPr>
          <p:cNvSpPr/>
          <p:nvPr/>
        </p:nvSpPr>
        <p:spPr>
          <a:xfrm>
            <a:off x="2294389" y="1465862"/>
            <a:ext cx="226503" cy="20774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0" name="Flowchart: Connector 9">
            <a:extLst>
              <a:ext uri="{FF2B5EF4-FFF2-40B4-BE49-F238E27FC236}">
                <a16:creationId xmlns:a16="http://schemas.microsoft.com/office/drawing/2014/main" id="{C8C68E72-4745-44A9-902D-71D996F60D5F}"/>
              </a:ext>
            </a:extLst>
          </p:cNvPr>
          <p:cNvSpPr/>
          <p:nvPr/>
        </p:nvSpPr>
        <p:spPr>
          <a:xfrm>
            <a:off x="5557340" y="1500504"/>
            <a:ext cx="226503" cy="20774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4" name="TextBox 3">
            <a:extLst>
              <a:ext uri="{FF2B5EF4-FFF2-40B4-BE49-F238E27FC236}">
                <a16:creationId xmlns:a16="http://schemas.microsoft.com/office/drawing/2014/main" id="{045B52D0-A358-4927-B249-B37B563E8B85}"/>
              </a:ext>
            </a:extLst>
          </p:cNvPr>
          <p:cNvSpPr txBox="1"/>
          <p:nvPr/>
        </p:nvSpPr>
        <p:spPr>
          <a:xfrm>
            <a:off x="5462281" y="3542871"/>
            <a:ext cx="1068182" cy="1487267"/>
          </a:xfrm>
          <a:prstGeom prst="rect">
            <a:avLst/>
          </a:prstGeom>
          <a:noFill/>
        </p:spPr>
        <p:txBody>
          <a:bodyPr wrap="square">
            <a:spAutoFit/>
          </a:bodyPr>
          <a:lstStyle/>
          <a:p>
            <a:pPr>
              <a:lnSpc>
                <a:spcPct val="70000"/>
              </a:lnSpc>
              <a:spcBef>
                <a:spcPct val="50000"/>
              </a:spcBef>
              <a:buFontTx/>
              <a:buNone/>
            </a:pPr>
            <a:r>
              <a:rPr lang="en-US" altLang="en-US" sz="1350" b="1" dirty="0"/>
              <a:t>For </a:t>
            </a:r>
            <a:r>
              <a:rPr lang="en-US" altLang="en-US" sz="1050" b="1" dirty="0"/>
              <a:t>XOR</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0    1     1</a:t>
            </a:r>
          </a:p>
          <a:p>
            <a:pPr>
              <a:lnSpc>
                <a:spcPct val="70000"/>
              </a:lnSpc>
              <a:spcBef>
                <a:spcPct val="50000"/>
              </a:spcBef>
              <a:buFontTx/>
              <a:buNone/>
            </a:pPr>
            <a:r>
              <a:rPr lang="en-US" altLang="en-US" sz="1350" dirty="0"/>
              <a:t>1    0     1</a:t>
            </a:r>
          </a:p>
          <a:p>
            <a:pPr>
              <a:lnSpc>
                <a:spcPct val="70000"/>
              </a:lnSpc>
              <a:spcBef>
                <a:spcPct val="50000"/>
              </a:spcBef>
              <a:buFontTx/>
              <a:buNone/>
            </a:pPr>
            <a:r>
              <a:rPr lang="en-US" altLang="en-US" sz="1350" dirty="0"/>
              <a:t>1    1     </a:t>
            </a:r>
            <a:r>
              <a:rPr lang="en-US" altLang="en-US" sz="1050" dirty="0"/>
              <a:t>0</a:t>
            </a:r>
            <a:endParaRPr lang="en-US" altLang="en-US" sz="1350" dirty="0"/>
          </a:p>
        </p:txBody>
      </p:sp>
      <p:sp>
        <p:nvSpPr>
          <p:cNvPr id="5" name="TextBox 4">
            <a:extLst>
              <a:ext uri="{FF2B5EF4-FFF2-40B4-BE49-F238E27FC236}">
                <a16:creationId xmlns:a16="http://schemas.microsoft.com/office/drawing/2014/main" id="{ACD826D7-A408-4E37-8D2D-9438631F87C6}"/>
              </a:ext>
            </a:extLst>
          </p:cNvPr>
          <p:cNvSpPr txBox="1"/>
          <p:nvPr/>
        </p:nvSpPr>
        <p:spPr>
          <a:xfrm>
            <a:off x="2138251" y="3542870"/>
            <a:ext cx="1068182" cy="1487267"/>
          </a:xfrm>
          <a:prstGeom prst="rect">
            <a:avLst/>
          </a:prstGeom>
          <a:noFill/>
        </p:spPr>
        <p:txBody>
          <a:bodyPr wrap="square">
            <a:spAutoFit/>
          </a:bodyPr>
          <a:lstStyle/>
          <a:p>
            <a:pPr>
              <a:lnSpc>
                <a:spcPct val="70000"/>
              </a:lnSpc>
              <a:spcBef>
                <a:spcPct val="50000"/>
              </a:spcBef>
              <a:buFontTx/>
              <a:buNone/>
            </a:pPr>
            <a:r>
              <a:rPr lang="en-US" altLang="en-US" sz="1350" b="1" dirty="0"/>
              <a:t>For OR</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0    1     1</a:t>
            </a:r>
          </a:p>
          <a:p>
            <a:pPr>
              <a:lnSpc>
                <a:spcPct val="70000"/>
              </a:lnSpc>
              <a:spcBef>
                <a:spcPct val="50000"/>
              </a:spcBef>
              <a:buFontTx/>
              <a:buNone/>
            </a:pPr>
            <a:r>
              <a:rPr lang="en-US" altLang="en-US" sz="1350" dirty="0"/>
              <a:t>1    0     1</a:t>
            </a:r>
          </a:p>
          <a:p>
            <a:pPr>
              <a:lnSpc>
                <a:spcPct val="70000"/>
              </a:lnSpc>
              <a:spcBef>
                <a:spcPct val="50000"/>
              </a:spcBef>
              <a:buFontTx/>
              <a:buNone/>
            </a:pPr>
            <a:r>
              <a:rPr lang="en-US" altLang="en-US" sz="1350" dirty="0"/>
              <a:t>1    1     1</a:t>
            </a:r>
          </a:p>
        </p:txBody>
      </p:sp>
      <p:grpSp>
        <p:nvGrpSpPr>
          <p:cNvPr id="15" name="Group 14">
            <a:extLst>
              <a:ext uri="{FF2B5EF4-FFF2-40B4-BE49-F238E27FC236}">
                <a16:creationId xmlns:a16="http://schemas.microsoft.com/office/drawing/2014/main" id="{52D600EF-C7C5-4FA4-A058-C2F1E42CBE7A}"/>
              </a:ext>
            </a:extLst>
          </p:cNvPr>
          <p:cNvGrpSpPr/>
          <p:nvPr/>
        </p:nvGrpSpPr>
        <p:grpSpPr>
          <a:xfrm>
            <a:off x="1733533" y="1040111"/>
            <a:ext cx="4796930" cy="1713674"/>
            <a:chOff x="787378" y="1386815"/>
            <a:chExt cx="6395906" cy="2284898"/>
          </a:xfrm>
        </p:grpSpPr>
        <p:sp>
          <p:nvSpPr>
            <p:cNvPr id="52229" name="Line 18"/>
            <p:cNvSpPr>
              <a:spLocks noChangeShapeType="1"/>
            </p:cNvSpPr>
            <p:nvPr/>
          </p:nvSpPr>
          <p:spPr bwMode="auto">
            <a:xfrm>
              <a:off x="1689894" y="1766713"/>
              <a:ext cx="0" cy="190500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a:p>
          </p:txBody>
        </p:sp>
        <p:sp>
          <p:nvSpPr>
            <p:cNvPr id="52230" name="Line 19"/>
            <p:cNvSpPr>
              <a:spLocks noChangeShapeType="1"/>
            </p:cNvSpPr>
            <p:nvPr/>
          </p:nvSpPr>
          <p:spPr bwMode="auto">
            <a:xfrm flipH="1">
              <a:off x="787378" y="2719213"/>
              <a:ext cx="20574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dirty="0"/>
            </a:p>
          </p:txBody>
        </p:sp>
        <p:sp>
          <p:nvSpPr>
            <p:cNvPr id="52235" name="Text Box 28"/>
            <p:cNvSpPr txBox="1">
              <a:spLocks noChangeArrowheads="1"/>
            </p:cNvSpPr>
            <p:nvPr/>
          </p:nvSpPr>
          <p:spPr bwMode="auto">
            <a:xfrm>
              <a:off x="2796348" y="2536032"/>
              <a:ext cx="4663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sv-SE" altLang="en-US" sz="1500" dirty="0"/>
                <a:t>x</a:t>
              </a:r>
              <a:r>
                <a:rPr lang="sv-SE" altLang="en-US" sz="1500" baseline="-25000" dirty="0"/>
                <a:t>1</a:t>
              </a:r>
              <a:endParaRPr lang="en-US" altLang="en-US" sz="1500" baseline="-25000" dirty="0"/>
            </a:p>
          </p:txBody>
        </p:sp>
        <p:sp>
          <p:nvSpPr>
            <p:cNvPr id="52236" name="Text Box 29"/>
            <p:cNvSpPr txBox="1">
              <a:spLocks noChangeArrowheads="1"/>
            </p:cNvSpPr>
            <p:nvPr/>
          </p:nvSpPr>
          <p:spPr bwMode="auto">
            <a:xfrm>
              <a:off x="1593034" y="1395066"/>
              <a:ext cx="4663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sv-SE" altLang="en-US" sz="1500" dirty="0"/>
                <a:t>x</a:t>
              </a:r>
              <a:r>
                <a:rPr lang="sv-SE" altLang="en-US" sz="1500" baseline="-25000" dirty="0"/>
                <a:t>2</a:t>
              </a:r>
              <a:endParaRPr lang="en-US" altLang="en-US" sz="1500" baseline="-25000" dirty="0"/>
            </a:p>
          </p:txBody>
        </p:sp>
        <p:sp>
          <p:nvSpPr>
            <p:cNvPr id="2" name="Line 19">
              <a:extLst>
                <a:ext uri="{FF2B5EF4-FFF2-40B4-BE49-F238E27FC236}">
                  <a16:creationId xmlns:a16="http://schemas.microsoft.com/office/drawing/2014/main" id="{44ECCAF3-5075-4174-8F50-91882005C932}"/>
                </a:ext>
              </a:extLst>
            </p:cNvPr>
            <p:cNvSpPr>
              <a:spLocks noChangeShapeType="1"/>
            </p:cNvSpPr>
            <p:nvPr/>
          </p:nvSpPr>
          <p:spPr bwMode="auto">
            <a:xfrm flipH="1">
              <a:off x="5125884" y="2804501"/>
              <a:ext cx="20574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dirty="0"/>
            </a:p>
          </p:txBody>
        </p:sp>
        <p:sp>
          <p:nvSpPr>
            <p:cNvPr id="3" name="Line 18">
              <a:extLst>
                <a:ext uri="{FF2B5EF4-FFF2-40B4-BE49-F238E27FC236}">
                  <a16:creationId xmlns:a16="http://schemas.microsoft.com/office/drawing/2014/main" id="{13671D6F-D4D8-4886-B94C-F23E260962AB}"/>
                </a:ext>
              </a:extLst>
            </p:cNvPr>
            <p:cNvSpPr>
              <a:spLocks noChangeShapeType="1"/>
            </p:cNvSpPr>
            <p:nvPr/>
          </p:nvSpPr>
          <p:spPr bwMode="auto">
            <a:xfrm>
              <a:off x="6036789" y="1766713"/>
              <a:ext cx="0" cy="190500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a:p>
          </p:txBody>
        </p:sp>
        <p:sp>
          <p:nvSpPr>
            <p:cNvPr id="34" name="TextBox 33">
              <a:extLst>
                <a:ext uri="{FF2B5EF4-FFF2-40B4-BE49-F238E27FC236}">
                  <a16:creationId xmlns:a16="http://schemas.microsoft.com/office/drawing/2014/main" id="{2EC332B8-A6CB-49DB-AF51-91C3497553A2}"/>
                </a:ext>
              </a:extLst>
            </p:cNvPr>
            <p:cNvSpPr txBox="1"/>
            <p:nvPr/>
          </p:nvSpPr>
          <p:spPr>
            <a:xfrm>
              <a:off x="5884877" y="1386815"/>
              <a:ext cx="446083" cy="861774"/>
            </a:xfrm>
            <a:prstGeom prst="rect">
              <a:avLst/>
            </a:prstGeom>
            <a:noFill/>
          </p:spPr>
          <p:txBody>
            <a:bodyPr wrap="square">
              <a:spAutoFit/>
            </a:bodyPr>
            <a:lstStyle/>
            <a:p>
              <a:r>
                <a:rPr lang="sv-SE" altLang="en-US" sz="1800" dirty="0"/>
                <a:t>x</a:t>
              </a:r>
              <a:r>
                <a:rPr lang="sv-SE" altLang="en-US" sz="1800" baseline="-25000" dirty="0"/>
                <a:t>2</a:t>
              </a:r>
              <a:endParaRPr lang="en-IN" sz="1800" dirty="0"/>
            </a:p>
          </p:txBody>
        </p:sp>
        <p:sp>
          <p:nvSpPr>
            <p:cNvPr id="7" name="Flowchart: Connector 6">
              <a:extLst>
                <a:ext uri="{FF2B5EF4-FFF2-40B4-BE49-F238E27FC236}">
                  <a16:creationId xmlns:a16="http://schemas.microsoft.com/office/drawing/2014/main" id="{D074B908-9C5C-44DF-8131-C704E84871F8}"/>
                </a:ext>
              </a:extLst>
            </p:cNvPr>
            <p:cNvSpPr/>
            <p:nvPr/>
          </p:nvSpPr>
          <p:spPr>
            <a:xfrm>
              <a:off x="1549212" y="2573678"/>
              <a:ext cx="273950" cy="276989"/>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8" name="Flowchart: Connector 7">
              <a:extLst>
                <a:ext uri="{FF2B5EF4-FFF2-40B4-BE49-F238E27FC236}">
                  <a16:creationId xmlns:a16="http://schemas.microsoft.com/office/drawing/2014/main" id="{AC1A85AA-7864-4A78-B21E-DD24ED30CCB3}"/>
                </a:ext>
              </a:extLst>
            </p:cNvPr>
            <p:cNvSpPr/>
            <p:nvPr/>
          </p:nvSpPr>
          <p:spPr>
            <a:xfrm>
              <a:off x="2303627" y="2594308"/>
              <a:ext cx="273950" cy="27012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9" name="Flowchart: Connector 8">
              <a:extLst>
                <a:ext uri="{FF2B5EF4-FFF2-40B4-BE49-F238E27FC236}">
                  <a16:creationId xmlns:a16="http://schemas.microsoft.com/office/drawing/2014/main" id="{C55BE02F-07A4-4145-B91F-67E542D23A87}"/>
                </a:ext>
              </a:extLst>
            </p:cNvPr>
            <p:cNvSpPr/>
            <p:nvPr/>
          </p:nvSpPr>
          <p:spPr>
            <a:xfrm>
              <a:off x="2332480" y="1954482"/>
              <a:ext cx="273951" cy="27698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1" name="Flowchart: Connector 10">
              <a:extLst>
                <a:ext uri="{FF2B5EF4-FFF2-40B4-BE49-F238E27FC236}">
                  <a16:creationId xmlns:a16="http://schemas.microsoft.com/office/drawing/2014/main" id="{BE39FAB5-4BAB-4B5C-A09B-CCC3D0A51704}"/>
                </a:ext>
              </a:extLst>
            </p:cNvPr>
            <p:cNvSpPr/>
            <p:nvPr/>
          </p:nvSpPr>
          <p:spPr>
            <a:xfrm>
              <a:off x="6610036" y="2012778"/>
              <a:ext cx="302004" cy="276989"/>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2" name="Flowchart: Connector 11">
              <a:extLst>
                <a:ext uri="{FF2B5EF4-FFF2-40B4-BE49-F238E27FC236}">
                  <a16:creationId xmlns:a16="http://schemas.microsoft.com/office/drawing/2014/main" id="{D0A58B67-C853-4E15-BC16-6D01F816A07E}"/>
                </a:ext>
              </a:extLst>
            </p:cNvPr>
            <p:cNvSpPr/>
            <p:nvPr/>
          </p:nvSpPr>
          <p:spPr>
            <a:xfrm>
              <a:off x="6622467" y="2666006"/>
              <a:ext cx="302004" cy="27698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3" name="Flowchart: Connector 12">
              <a:extLst>
                <a:ext uri="{FF2B5EF4-FFF2-40B4-BE49-F238E27FC236}">
                  <a16:creationId xmlns:a16="http://schemas.microsoft.com/office/drawing/2014/main" id="{C79F728E-5ECD-44C9-AC9D-421CB80D64A3}"/>
                </a:ext>
              </a:extLst>
            </p:cNvPr>
            <p:cNvSpPr/>
            <p:nvPr/>
          </p:nvSpPr>
          <p:spPr>
            <a:xfrm>
              <a:off x="5899813" y="2706906"/>
              <a:ext cx="273951" cy="276988"/>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26" name="Straight Connector 25">
              <a:extLst>
                <a:ext uri="{FF2B5EF4-FFF2-40B4-BE49-F238E27FC236}">
                  <a16:creationId xmlns:a16="http://schemas.microsoft.com/office/drawing/2014/main" id="{8064FFE8-E114-4F29-8407-95BA7226601B}"/>
                </a:ext>
              </a:extLst>
            </p:cNvPr>
            <p:cNvCxnSpPr/>
            <p:nvPr/>
          </p:nvCxnSpPr>
          <p:spPr>
            <a:xfrm>
              <a:off x="1448769" y="2145918"/>
              <a:ext cx="914400" cy="914400"/>
            </a:xfrm>
            <a:prstGeom prst="line">
              <a:avLst/>
            </a:prstGeom>
          </p:spPr>
          <p:style>
            <a:lnRef idx="3">
              <a:schemeClr val="dk1"/>
            </a:lnRef>
            <a:fillRef idx="0">
              <a:schemeClr val="dk1"/>
            </a:fillRef>
            <a:effectRef idx="2">
              <a:schemeClr val="dk1"/>
            </a:effectRef>
            <a:fontRef idx="minor">
              <a:schemeClr val="tx1"/>
            </a:fontRef>
          </p:style>
        </p:cxnSp>
      </p:grpSp>
      <p:pic>
        <p:nvPicPr>
          <p:cNvPr id="14" name="Google Shape;87;p17">
            <a:extLst>
              <a:ext uri="{FF2B5EF4-FFF2-40B4-BE49-F238E27FC236}">
                <a16:creationId xmlns:a16="http://schemas.microsoft.com/office/drawing/2014/main" id="{1F6D952C-D200-4AB6-0873-34FA50BC9198}"/>
              </a:ext>
            </a:extLst>
          </p:cNvPr>
          <p:cNvPicPr preferRelativeResize="0"/>
          <p:nvPr/>
        </p:nvPicPr>
        <p:blipFill rotWithShape="1">
          <a:blip r:embed="rId2">
            <a:alphaModFix/>
          </a:blip>
          <a:srcRect/>
          <a:stretch/>
        </p:blipFill>
        <p:spPr>
          <a:xfrm>
            <a:off x="6283227" y="4554456"/>
            <a:ext cx="1714500" cy="571500"/>
          </a:xfrm>
          <a:prstGeom prst="rect">
            <a:avLst/>
          </a:prstGeom>
          <a:noFill/>
          <a:ln>
            <a:noFill/>
          </a:ln>
        </p:spPr>
      </p:pic>
      <p:pic>
        <p:nvPicPr>
          <p:cNvPr id="16" name="Picture 2">
            <a:extLst>
              <a:ext uri="{FF2B5EF4-FFF2-40B4-BE49-F238E27FC236}">
                <a16:creationId xmlns:a16="http://schemas.microsoft.com/office/drawing/2014/main" id="{6CFE2BBF-C593-CE02-2A78-10244B30C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7643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70BD7111-4939-47D5-9218-77ADE6E68A38}" type="slidenum">
              <a:rPr lang="en-US" altLang="en-US" sz="1050">
                <a:latin typeface="Arial" panose="020B0604020202020204" pitchFamily="34" charset="0"/>
              </a:rPr>
              <a:pPr>
                <a:spcBef>
                  <a:spcPct val="0"/>
                </a:spcBef>
                <a:buFontTx/>
                <a:buNone/>
              </a:pPr>
              <a:t>62</a:t>
            </a:fld>
            <a:endParaRPr lang="en-US" altLang="en-US" sz="1050">
              <a:latin typeface="Arial" panose="020B0604020202020204" pitchFamily="34" charset="0"/>
            </a:endParaRPr>
          </a:p>
        </p:txBody>
      </p:sp>
      <p:sp>
        <p:nvSpPr>
          <p:cNvPr id="52227" name="Rectangle 2"/>
          <p:cNvSpPr>
            <a:spLocks noGrp="1" noChangeArrowheads="1"/>
          </p:cNvSpPr>
          <p:nvPr>
            <p:ph type="title"/>
          </p:nvPr>
        </p:nvSpPr>
        <p:spPr>
          <a:xfrm>
            <a:off x="1428750" y="273845"/>
            <a:ext cx="6100734" cy="695790"/>
          </a:xfrm>
        </p:spPr>
        <p:txBody>
          <a:bodyPr>
            <a:normAutofit fontScale="90000"/>
          </a:bodyPr>
          <a:lstStyle/>
          <a:p>
            <a:pPr algn="ctr" eaLnBrk="1" hangingPunct="1"/>
            <a:r>
              <a:rPr lang="sv-SE" altLang="en-US" sz="3600" dirty="0">
                <a:solidFill>
                  <a:srgbClr val="FF0000"/>
                </a:solidFill>
                <a:latin typeface="+mn-lt"/>
              </a:rPr>
              <a:t>Decision Surface of a Perceptron</a:t>
            </a:r>
            <a:endParaRPr lang="en-US" altLang="en-US" sz="3600" dirty="0">
              <a:solidFill>
                <a:srgbClr val="FF0000"/>
              </a:solidFill>
              <a:latin typeface="+mn-lt"/>
            </a:endParaRPr>
          </a:p>
        </p:txBody>
      </p:sp>
      <p:sp>
        <p:nvSpPr>
          <p:cNvPr id="52239" name="Text Box 33"/>
          <p:cNvSpPr txBox="1">
            <a:spLocks noChangeArrowheads="1"/>
          </p:cNvSpPr>
          <p:nvPr/>
        </p:nvSpPr>
        <p:spPr bwMode="auto">
          <a:xfrm>
            <a:off x="4686300" y="2971800"/>
            <a:ext cx="33842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en-US" sz="1500" dirty="0" err="1">
                <a:solidFill>
                  <a:schemeClr val="hlink"/>
                </a:solidFill>
              </a:rPr>
              <a:t>NonLinearly</a:t>
            </a:r>
            <a:r>
              <a:rPr lang="en-US" altLang="en-US" sz="1500" dirty="0">
                <a:solidFill>
                  <a:schemeClr val="hlink"/>
                </a:solidFill>
              </a:rPr>
              <a:t> separable (XOR Problem)</a:t>
            </a:r>
          </a:p>
        </p:txBody>
      </p:sp>
      <p:grpSp>
        <p:nvGrpSpPr>
          <p:cNvPr id="21" name="Group 20">
            <a:extLst>
              <a:ext uri="{FF2B5EF4-FFF2-40B4-BE49-F238E27FC236}">
                <a16:creationId xmlns:a16="http://schemas.microsoft.com/office/drawing/2014/main" id="{79AF024D-E7F0-43FA-843E-B8375667FE33}"/>
              </a:ext>
            </a:extLst>
          </p:cNvPr>
          <p:cNvGrpSpPr/>
          <p:nvPr/>
        </p:nvGrpSpPr>
        <p:grpSpPr>
          <a:xfrm>
            <a:off x="4987413" y="1040111"/>
            <a:ext cx="1936066" cy="1713674"/>
            <a:chOff x="5125884" y="1386815"/>
            <a:chExt cx="2581421" cy="2284898"/>
          </a:xfrm>
        </p:grpSpPr>
        <p:sp>
          <p:nvSpPr>
            <p:cNvPr id="2" name="Line 19">
              <a:extLst>
                <a:ext uri="{FF2B5EF4-FFF2-40B4-BE49-F238E27FC236}">
                  <a16:creationId xmlns:a16="http://schemas.microsoft.com/office/drawing/2014/main" id="{44ECCAF3-5075-4174-8F50-91882005C932}"/>
                </a:ext>
              </a:extLst>
            </p:cNvPr>
            <p:cNvSpPr>
              <a:spLocks noChangeShapeType="1"/>
            </p:cNvSpPr>
            <p:nvPr/>
          </p:nvSpPr>
          <p:spPr bwMode="auto">
            <a:xfrm flipH="1">
              <a:off x="5125884" y="2804501"/>
              <a:ext cx="20574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dirty="0"/>
            </a:p>
          </p:txBody>
        </p:sp>
        <p:sp>
          <p:nvSpPr>
            <p:cNvPr id="3" name="Line 18">
              <a:extLst>
                <a:ext uri="{FF2B5EF4-FFF2-40B4-BE49-F238E27FC236}">
                  <a16:creationId xmlns:a16="http://schemas.microsoft.com/office/drawing/2014/main" id="{13671D6F-D4D8-4886-B94C-F23E260962AB}"/>
                </a:ext>
              </a:extLst>
            </p:cNvPr>
            <p:cNvSpPr>
              <a:spLocks noChangeShapeType="1"/>
            </p:cNvSpPr>
            <p:nvPr/>
          </p:nvSpPr>
          <p:spPr bwMode="auto">
            <a:xfrm>
              <a:off x="6036789" y="1766713"/>
              <a:ext cx="0" cy="190500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1050"/>
            </a:p>
          </p:txBody>
        </p:sp>
        <p:sp>
          <p:nvSpPr>
            <p:cNvPr id="34" name="TextBox 33">
              <a:extLst>
                <a:ext uri="{FF2B5EF4-FFF2-40B4-BE49-F238E27FC236}">
                  <a16:creationId xmlns:a16="http://schemas.microsoft.com/office/drawing/2014/main" id="{2EC332B8-A6CB-49DB-AF51-91C3497553A2}"/>
                </a:ext>
              </a:extLst>
            </p:cNvPr>
            <p:cNvSpPr txBox="1"/>
            <p:nvPr/>
          </p:nvSpPr>
          <p:spPr>
            <a:xfrm>
              <a:off x="5884877" y="1386815"/>
              <a:ext cx="446083" cy="861774"/>
            </a:xfrm>
            <a:prstGeom prst="rect">
              <a:avLst/>
            </a:prstGeom>
            <a:noFill/>
          </p:spPr>
          <p:txBody>
            <a:bodyPr wrap="square">
              <a:spAutoFit/>
            </a:bodyPr>
            <a:lstStyle/>
            <a:p>
              <a:r>
                <a:rPr lang="sv-SE" altLang="en-US" sz="1800" dirty="0"/>
                <a:t>x</a:t>
              </a:r>
              <a:r>
                <a:rPr lang="sv-SE" altLang="en-US" sz="1800" baseline="-25000" dirty="0"/>
                <a:t>2</a:t>
              </a:r>
              <a:endParaRPr lang="en-IN" sz="1800" dirty="0"/>
            </a:p>
          </p:txBody>
        </p:sp>
        <p:sp>
          <p:nvSpPr>
            <p:cNvPr id="36" name="TextBox 35">
              <a:extLst>
                <a:ext uri="{FF2B5EF4-FFF2-40B4-BE49-F238E27FC236}">
                  <a16:creationId xmlns:a16="http://schemas.microsoft.com/office/drawing/2014/main" id="{91C4CE18-E737-451F-9A2C-F21B8F1AC8B5}"/>
                </a:ext>
              </a:extLst>
            </p:cNvPr>
            <p:cNvSpPr txBox="1"/>
            <p:nvPr/>
          </p:nvSpPr>
          <p:spPr>
            <a:xfrm>
              <a:off x="7200906" y="2619835"/>
              <a:ext cx="506399" cy="861774"/>
            </a:xfrm>
            <a:prstGeom prst="rect">
              <a:avLst/>
            </a:prstGeom>
            <a:noFill/>
          </p:spPr>
          <p:txBody>
            <a:bodyPr wrap="square">
              <a:spAutoFit/>
            </a:bodyPr>
            <a:lstStyle/>
            <a:p>
              <a:r>
                <a:rPr lang="sv-SE" altLang="en-US" sz="1800" dirty="0"/>
                <a:t>x</a:t>
              </a:r>
              <a:r>
                <a:rPr lang="sv-SE" altLang="en-US" sz="1800" baseline="-25000" dirty="0"/>
                <a:t>1</a:t>
              </a:r>
              <a:endParaRPr lang="en-IN" sz="1800" dirty="0"/>
            </a:p>
          </p:txBody>
        </p:sp>
        <p:sp>
          <p:nvSpPr>
            <p:cNvPr id="10" name="Flowchart: Connector 9">
              <a:extLst>
                <a:ext uri="{FF2B5EF4-FFF2-40B4-BE49-F238E27FC236}">
                  <a16:creationId xmlns:a16="http://schemas.microsoft.com/office/drawing/2014/main" id="{C8C68E72-4745-44A9-902D-71D996F60D5F}"/>
                </a:ext>
              </a:extLst>
            </p:cNvPr>
            <p:cNvSpPr/>
            <p:nvPr/>
          </p:nvSpPr>
          <p:spPr>
            <a:xfrm>
              <a:off x="5885787" y="2000672"/>
              <a:ext cx="302004" cy="27698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1" name="Flowchart: Connector 10">
              <a:extLst>
                <a:ext uri="{FF2B5EF4-FFF2-40B4-BE49-F238E27FC236}">
                  <a16:creationId xmlns:a16="http://schemas.microsoft.com/office/drawing/2014/main" id="{BE39FAB5-4BAB-4B5C-A09B-CCC3D0A51704}"/>
                </a:ext>
              </a:extLst>
            </p:cNvPr>
            <p:cNvSpPr/>
            <p:nvPr/>
          </p:nvSpPr>
          <p:spPr>
            <a:xfrm>
              <a:off x="6610036" y="2012778"/>
              <a:ext cx="302004" cy="276989"/>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2" name="Flowchart: Connector 11">
              <a:extLst>
                <a:ext uri="{FF2B5EF4-FFF2-40B4-BE49-F238E27FC236}">
                  <a16:creationId xmlns:a16="http://schemas.microsoft.com/office/drawing/2014/main" id="{D0A58B67-C853-4E15-BC16-6D01F816A07E}"/>
                </a:ext>
              </a:extLst>
            </p:cNvPr>
            <p:cNvSpPr/>
            <p:nvPr/>
          </p:nvSpPr>
          <p:spPr>
            <a:xfrm>
              <a:off x="6622467" y="2666006"/>
              <a:ext cx="302004" cy="27698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3" name="Flowchart: Connector 12">
              <a:extLst>
                <a:ext uri="{FF2B5EF4-FFF2-40B4-BE49-F238E27FC236}">
                  <a16:creationId xmlns:a16="http://schemas.microsoft.com/office/drawing/2014/main" id="{C79F728E-5ECD-44C9-AC9D-421CB80D64A3}"/>
                </a:ext>
              </a:extLst>
            </p:cNvPr>
            <p:cNvSpPr/>
            <p:nvPr/>
          </p:nvSpPr>
          <p:spPr>
            <a:xfrm>
              <a:off x="5899813" y="2706906"/>
              <a:ext cx="273951" cy="276988"/>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sp>
        <p:nvSpPr>
          <p:cNvPr id="4" name="TextBox 3">
            <a:extLst>
              <a:ext uri="{FF2B5EF4-FFF2-40B4-BE49-F238E27FC236}">
                <a16:creationId xmlns:a16="http://schemas.microsoft.com/office/drawing/2014/main" id="{045B52D0-A358-4927-B249-B37B563E8B85}"/>
              </a:ext>
            </a:extLst>
          </p:cNvPr>
          <p:cNvSpPr txBox="1"/>
          <p:nvPr/>
        </p:nvSpPr>
        <p:spPr>
          <a:xfrm>
            <a:off x="5462281" y="3542871"/>
            <a:ext cx="1068182" cy="1487267"/>
          </a:xfrm>
          <a:prstGeom prst="rect">
            <a:avLst/>
          </a:prstGeom>
          <a:noFill/>
        </p:spPr>
        <p:txBody>
          <a:bodyPr wrap="square">
            <a:spAutoFit/>
          </a:bodyPr>
          <a:lstStyle/>
          <a:p>
            <a:pPr>
              <a:lnSpc>
                <a:spcPct val="70000"/>
              </a:lnSpc>
              <a:spcBef>
                <a:spcPct val="50000"/>
              </a:spcBef>
              <a:buFontTx/>
              <a:buNone/>
            </a:pPr>
            <a:r>
              <a:rPr lang="en-US" altLang="en-US" sz="1350" b="1" dirty="0"/>
              <a:t>For </a:t>
            </a:r>
            <a:r>
              <a:rPr lang="en-US" altLang="en-US" sz="1050" b="1" dirty="0"/>
              <a:t>XOR</a:t>
            </a:r>
            <a:endParaRPr lang="en-US" altLang="en-US" sz="1350" dirty="0"/>
          </a:p>
          <a:p>
            <a:pPr>
              <a:lnSpc>
                <a:spcPct val="70000"/>
              </a:lnSpc>
              <a:spcBef>
                <a:spcPct val="50000"/>
              </a:spcBef>
              <a:buFontTx/>
              <a:buNone/>
            </a:pPr>
            <a:r>
              <a:rPr lang="en-GB" altLang="en-US" sz="1350" b="1" dirty="0"/>
              <a:t>X</a:t>
            </a:r>
            <a:r>
              <a:rPr lang="en-GB" altLang="en-US" sz="1350" b="1" baseline="-25000" dirty="0"/>
              <a:t>1  </a:t>
            </a:r>
            <a:r>
              <a:rPr lang="en-GB" altLang="en-US" sz="1350" b="1" dirty="0"/>
              <a:t>X</a:t>
            </a:r>
            <a:r>
              <a:rPr lang="en-GB" altLang="en-US" sz="1350" b="1" baseline="-25000" dirty="0"/>
              <a:t>2</a:t>
            </a:r>
            <a:r>
              <a:rPr lang="en-GB" altLang="en-US" sz="1350" b="1" baseline="-25000" dirty="0">
                <a:latin typeface="Times New Roman" panose="02020603050405020304" pitchFamily="18" charset="0"/>
              </a:rPr>
              <a:t> </a:t>
            </a:r>
            <a:r>
              <a:rPr lang="en-GB" altLang="en-US" sz="1350" b="1" dirty="0">
                <a:latin typeface="Times New Roman" panose="02020603050405020304" pitchFamily="18" charset="0"/>
              </a:rPr>
              <a:t>    y</a:t>
            </a:r>
            <a:endParaRPr lang="en-US" altLang="en-US" sz="1350" b="1" dirty="0"/>
          </a:p>
          <a:p>
            <a:pPr>
              <a:lnSpc>
                <a:spcPct val="70000"/>
              </a:lnSpc>
              <a:spcBef>
                <a:spcPct val="50000"/>
              </a:spcBef>
              <a:buFontTx/>
              <a:buNone/>
            </a:pPr>
            <a:r>
              <a:rPr lang="en-US" altLang="en-US" sz="1350" dirty="0"/>
              <a:t>0    0     0</a:t>
            </a:r>
          </a:p>
          <a:p>
            <a:pPr>
              <a:lnSpc>
                <a:spcPct val="70000"/>
              </a:lnSpc>
              <a:spcBef>
                <a:spcPct val="50000"/>
              </a:spcBef>
              <a:buFontTx/>
              <a:buNone/>
            </a:pPr>
            <a:r>
              <a:rPr lang="en-US" altLang="en-US" sz="1350" dirty="0"/>
              <a:t>0    1     1</a:t>
            </a:r>
          </a:p>
          <a:p>
            <a:pPr>
              <a:lnSpc>
                <a:spcPct val="70000"/>
              </a:lnSpc>
              <a:spcBef>
                <a:spcPct val="50000"/>
              </a:spcBef>
              <a:buFontTx/>
              <a:buNone/>
            </a:pPr>
            <a:r>
              <a:rPr lang="en-US" altLang="en-US" sz="1350" dirty="0"/>
              <a:t>1    0     1</a:t>
            </a:r>
          </a:p>
          <a:p>
            <a:pPr>
              <a:lnSpc>
                <a:spcPct val="70000"/>
              </a:lnSpc>
              <a:spcBef>
                <a:spcPct val="50000"/>
              </a:spcBef>
              <a:buFontTx/>
              <a:buNone/>
            </a:pPr>
            <a:r>
              <a:rPr lang="en-US" altLang="en-US" sz="1350" dirty="0"/>
              <a:t>1    1     </a:t>
            </a:r>
            <a:r>
              <a:rPr lang="en-US" altLang="en-US" sz="1050" dirty="0"/>
              <a:t>0</a:t>
            </a:r>
            <a:endParaRPr lang="en-US" altLang="en-US" sz="1350" dirty="0"/>
          </a:p>
        </p:txBody>
      </p:sp>
      <p:sp>
        <p:nvSpPr>
          <p:cNvPr id="27" name="TextBox 26">
            <a:extLst>
              <a:ext uri="{FF2B5EF4-FFF2-40B4-BE49-F238E27FC236}">
                <a16:creationId xmlns:a16="http://schemas.microsoft.com/office/drawing/2014/main" id="{31CC34C5-D71B-48CC-BBE8-0826F4D2995A}"/>
              </a:ext>
            </a:extLst>
          </p:cNvPr>
          <p:cNvSpPr txBox="1"/>
          <p:nvPr/>
        </p:nvSpPr>
        <p:spPr>
          <a:xfrm>
            <a:off x="1262545" y="1800565"/>
            <a:ext cx="3705836" cy="784830"/>
          </a:xfrm>
          <a:prstGeom prst="rect">
            <a:avLst/>
          </a:prstGeom>
          <a:noFill/>
        </p:spPr>
        <p:txBody>
          <a:bodyPr wrap="square">
            <a:spAutoFit/>
          </a:bodyPr>
          <a:lstStyle/>
          <a:p>
            <a:pPr>
              <a:spcBef>
                <a:spcPct val="0"/>
              </a:spcBef>
            </a:pPr>
            <a:r>
              <a:rPr lang="sv-SE" altLang="en-US" sz="1500" dirty="0"/>
              <a:t>XOR can solved as:</a:t>
            </a:r>
          </a:p>
          <a:p>
            <a:pPr>
              <a:spcBef>
                <a:spcPct val="0"/>
              </a:spcBef>
              <a:buFontTx/>
              <a:buNone/>
            </a:pPr>
            <a:r>
              <a:rPr lang="sv-SE" altLang="en-US" sz="1500" dirty="0"/>
              <a:t>XOR(x</a:t>
            </a:r>
            <a:r>
              <a:rPr lang="sv-SE" altLang="en-US" sz="1500" baseline="-25000" dirty="0"/>
              <a:t>1</a:t>
            </a:r>
            <a:r>
              <a:rPr lang="sv-SE" altLang="en-US" sz="1500" dirty="0"/>
              <a:t>, x</a:t>
            </a:r>
            <a:r>
              <a:rPr lang="sv-SE" altLang="en-US" sz="1500" baseline="-25000" dirty="0"/>
              <a:t>2</a:t>
            </a:r>
            <a:r>
              <a:rPr lang="sv-SE" altLang="en-US" sz="1500" dirty="0"/>
              <a:t>)= AND( OR(x</a:t>
            </a:r>
            <a:r>
              <a:rPr lang="sv-SE" altLang="en-US" sz="1500" baseline="-25000" dirty="0"/>
              <a:t>1</a:t>
            </a:r>
            <a:r>
              <a:rPr lang="sv-SE" altLang="en-US" sz="1500" dirty="0"/>
              <a:t>, x</a:t>
            </a:r>
            <a:r>
              <a:rPr lang="sv-SE" altLang="en-US" sz="1500" baseline="-25000" dirty="0"/>
              <a:t>2</a:t>
            </a:r>
            <a:r>
              <a:rPr lang="sv-SE" altLang="en-US" sz="1500" dirty="0"/>
              <a:t>), NAND(x</a:t>
            </a:r>
            <a:r>
              <a:rPr lang="sv-SE" altLang="en-US" sz="1500" baseline="-25000" dirty="0"/>
              <a:t>1</a:t>
            </a:r>
            <a:r>
              <a:rPr lang="sv-SE" altLang="en-US" sz="1500" dirty="0"/>
              <a:t>, x</a:t>
            </a:r>
            <a:r>
              <a:rPr lang="sv-SE" altLang="en-US" sz="1500" baseline="-25000" dirty="0"/>
              <a:t>2</a:t>
            </a:r>
            <a:r>
              <a:rPr lang="sv-SE" altLang="en-US" sz="1500" dirty="0"/>
              <a:t>))</a:t>
            </a:r>
          </a:p>
        </p:txBody>
      </p:sp>
      <p:pic>
        <p:nvPicPr>
          <p:cNvPr id="5" name="Google Shape;87;p17">
            <a:extLst>
              <a:ext uri="{FF2B5EF4-FFF2-40B4-BE49-F238E27FC236}">
                <a16:creationId xmlns:a16="http://schemas.microsoft.com/office/drawing/2014/main" id="{DE49A96F-E82F-83F7-FC5D-A56B2447228A}"/>
              </a:ext>
            </a:extLst>
          </p:cNvPr>
          <p:cNvPicPr preferRelativeResize="0"/>
          <p:nvPr/>
        </p:nvPicPr>
        <p:blipFill rotWithShape="1">
          <a:blip r:embed="rId2">
            <a:alphaModFix/>
          </a:blip>
          <a:srcRect/>
          <a:stretch/>
        </p:blipFill>
        <p:spPr>
          <a:xfrm>
            <a:off x="6283227" y="4554456"/>
            <a:ext cx="1714500" cy="571500"/>
          </a:xfrm>
          <a:prstGeom prst="rect">
            <a:avLst/>
          </a:prstGeom>
          <a:noFill/>
          <a:ln>
            <a:noFill/>
          </a:ln>
        </p:spPr>
      </p:pic>
      <p:pic>
        <p:nvPicPr>
          <p:cNvPr id="6" name="Picture 2">
            <a:extLst>
              <a:ext uri="{FF2B5EF4-FFF2-40B4-BE49-F238E27FC236}">
                <a16:creationId xmlns:a16="http://schemas.microsoft.com/office/drawing/2014/main" id="{2822DFE1-8841-6407-CDBF-670612754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871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F82E-F940-4E6B-8107-F68D819B552B}"/>
              </a:ext>
            </a:extLst>
          </p:cNvPr>
          <p:cNvSpPr>
            <a:spLocks noGrp="1"/>
          </p:cNvSpPr>
          <p:nvPr>
            <p:ph type="title"/>
          </p:nvPr>
        </p:nvSpPr>
        <p:spPr>
          <a:xfrm>
            <a:off x="1382087" y="273845"/>
            <a:ext cx="6505662" cy="994172"/>
          </a:xfrm>
        </p:spPr>
        <p:txBody>
          <a:bodyPr>
            <a:normAutofit fontScale="90000"/>
          </a:bodyPr>
          <a:lstStyle/>
          <a:p>
            <a:pPr algn="ctr"/>
            <a:r>
              <a:rPr lang="sv-SE" altLang="en-US" sz="3000" dirty="0">
                <a:solidFill>
                  <a:srgbClr val="FF0000"/>
                </a:solidFill>
              </a:rPr>
              <a:t>XOR Problem</a:t>
            </a:r>
            <a:br>
              <a:rPr lang="sv-SE" altLang="en-US" dirty="0"/>
            </a:br>
            <a:endParaRPr lang="en-IN" dirty="0"/>
          </a:p>
        </p:txBody>
      </p:sp>
      <p:sp>
        <p:nvSpPr>
          <p:cNvPr id="4" name="Date Placeholder 3">
            <a:extLst>
              <a:ext uri="{FF2B5EF4-FFF2-40B4-BE49-F238E27FC236}">
                <a16:creationId xmlns:a16="http://schemas.microsoft.com/office/drawing/2014/main" id="{A5F88479-4DB3-498D-88EB-260CC0AD8550}"/>
              </a:ext>
            </a:extLst>
          </p:cNvPr>
          <p:cNvSpPr>
            <a:spLocks noGrp="1"/>
          </p:cNvSpPr>
          <p:nvPr>
            <p:ph type="dt" sz="half" idx="10"/>
          </p:nvPr>
        </p:nvSpPr>
        <p:spPr/>
        <p:txBody>
          <a:bodyPr/>
          <a:lstStyle/>
          <a:p>
            <a:fld id="{4AFF1884-60C3-441C-BDB9-EB1118076936}" type="datetime1">
              <a:rPr lang="en-US" smtClean="0"/>
              <a:t>2/16/2023</a:t>
            </a:fld>
            <a:endParaRPr lang="en-US" dirty="0"/>
          </a:p>
        </p:txBody>
      </p:sp>
      <p:sp>
        <p:nvSpPr>
          <p:cNvPr id="5" name="Slide Number Placeholder 4">
            <a:extLst>
              <a:ext uri="{FF2B5EF4-FFF2-40B4-BE49-F238E27FC236}">
                <a16:creationId xmlns:a16="http://schemas.microsoft.com/office/drawing/2014/main" id="{0F67C6AA-C26F-43BB-ADC7-17B38E91A668}"/>
              </a:ext>
            </a:extLst>
          </p:cNvPr>
          <p:cNvSpPr>
            <a:spLocks noGrp="1"/>
          </p:cNvSpPr>
          <p:nvPr>
            <p:ph type="sldNum" sz="quarter" idx="12"/>
          </p:nvPr>
        </p:nvSpPr>
        <p:spPr/>
        <p:txBody>
          <a:bodyPr/>
          <a:lstStyle/>
          <a:p>
            <a:fld id="{28FE0516-50B9-46E1-A8D9-1B5778713E50}" type="slidenum">
              <a:rPr lang="en-US" smtClean="0"/>
              <a:t>63</a:t>
            </a:fld>
            <a:endParaRPr lang="en-US" dirty="0"/>
          </a:p>
        </p:txBody>
      </p:sp>
      <p:cxnSp>
        <p:nvCxnSpPr>
          <p:cNvPr id="28" name="Straight Arrow Connector 27">
            <a:extLst>
              <a:ext uri="{FF2B5EF4-FFF2-40B4-BE49-F238E27FC236}">
                <a16:creationId xmlns:a16="http://schemas.microsoft.com/office/drawing/2014/main" id="{2B1FF070-D912-474E-A7C8-7B2B385EF6D0}"/>
              </a:ext>
            </a:extLst>
          </p:cNvPr>
          <p:cNvCxnSpPr>
            <a:stCxn id="6" idx="6"/>
            <a:endCxn id="16" idx="2"/>
          </p:cNvCxnSpPr>
          <p:nvPr/>
        </p:nvCxnSpPr>
        <p:spPr>
          <a:xfrm>
            <a:off x="3157537" y="2120578"/>
            <a:ext cx="554723" cy="2954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8EEC567-9E35-4A2E-A35C-CAE8575B3966}"/>
              </a:ext>
            </a:extLst>
          </p:cNvPr>
          <p:cNvCxnSpPr>
            <a:cxnSpLocks/>
            <a:stCxn id="12" idx="6"/>
          </p:cNvCxnSpPr>
          <p:nvPr/>
        </p:nvCxnSpPr>
        <p:spPr>
          <a:xfrm flipV="1">
            <a:off x="3157538" y="2450072"/>
            <a:ext cx="489249" cy="3403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5A4F5F5-07D9-4D94-9752-BB4B43A22483}"/>
              </a:ext>
            </a:extLst>
          </p:cNvPr>
          <p:cNvCxnSpPr>
            <a:cxnSpLocks/>
            <a:stCxn id="14" idx="6"/>
            <a:endCxn id="16" idx="2"/>
          </p:cNvCxnSpPr>
          <p:nvPr/>
        </p:nvCxnSpPr>
        <p:spPr>
          <a:xfrm flipV="1">
            <a:off x="3157537" y="2416030"/>
            <a:ext cx="554723" cy="99971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278E376-9C4F-4B9C-A886-496EC2198419}"/>
              </a:ext>
            </a:extLst>
          </p:cNvPr>
          <p:cNvCxnSpPr>
            <a:stCxn id="12" idx="6"/>
            <a:endCxn id="18" idx="2"/>
          </p:cNvCxnSpPr>
          <p:nvPr/>
        </p:nvCxnSpPr>
        <p:spPr>
          <a:xfrm>
            <a:off x="3157537" y="2790388"/>
            <a:ext cx="554723" cy="227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1441B5-6BBC-404A-928A-6C2BE5649C78}"/>
              </a:ext>
            </a:extLst>
          </p:cNvPr>
          <p:cNvCxnSpPr>
            <a:endCxn id="18" idx="2"/>
          </p:cNvCxnSpPr>
          <p:nvPr/>
        </p:nvCxnSpPr>
        <p:spPr>
          <a:xfrm flipV="1">
            <a:off x="3212983" y="3017640"/>
            <a:ext cx="499277" cy="3926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C49B6F6-D227-47A9-9D53-6D50D1B26B3D}"/>
              </a:ext>
            </a:extLst>
          </p:cNvPr>
          <p:cNvCxnSpPr>
            <a:cxnSpLocks/>
          </p:cNvCxnSpPr>
          <p:nvPr/>
        </p:nvCxnSpPr>
        <p:spPr>
          <a:xfrm>
            <a:off x="4064598" y="2416028"/>
            <a:ext cx="655261" cy="276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5C92058-03E5-422F-8DD9-CFAB421DC813}"/>
              </a:ext>
            </a:extLst>
          </p:cNvPr>
          <p:cNvCxnSpPr>
            <a:stCxn id="18" idx="6"/>
            <a:endCxn id="20" idx="2"/>
          </p:cNvCxnSpPr>
          <p:nvPr/>
        </p:nvCxnSpPr>
        <p:spPr>
          <a:xfrm flipV="1">
            <a:off x="4070889" y="2692866"/>
            <a:ext cx="655261" cy="32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E22A57B-89D5-4D14-A274-19B48D8362C0}"/>
              </a:ext>
            </a:extLst>
          </p:cNvPr>
          <p:cNvCxnSpPr/>
          <p:nvPr/>
        </p:nvCxnSpPr>
        <p:spPr>
          <a:xfrm flipV="1">
            <a:off x="4452457" y="2567031"/>
            <a:ext cx="0" cy="4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457E67C7-ACD6-462C-AE98-94A34D668035}"/>
              </a:ext>
            </a:extLst>
          </p:cNvPr>
          <p:cNvGrpSpPr/>
          <p:nvPr/>
        </p:nvGrpSpPr>
        <p:grpSpPr>
          <a:xfrm>
            <a:off x="2313265" y="1879430"/>
            <a:ext cx="3976382" cy="1685360"/>
            <a:chOff x="1560353" y="2505906"/>
            <a:chExt cx="5301842" cy="2247147"/>
          </a:xfrm>
        </p:grpSpPr>
        <p:sp>
          <p:nvSpPr>
            <p:cNvPr id="55" name="TextBox 54">
              <a:extLst>
                <a:ext uri="{FF2B5EF4-FFF2-40B4-BE49-F238E27FC236}">
                  <a16:creationId xmlns:a16="http://schemas.microsoft.com/office/drawing/2014/main" id="{853240D5-031B-47B8-B7D6-634404E18728}"/>
                </a:ext>
              </a:extLst>
            </p:cNvPr>
            <p:cNvSpPr txBox="1"/>
            <p:nvPr/>
          </p:nvSpPr>
          <p:spPr>
            <a:xfrm>
              <a:off x="3441866" y="2505906"/>
              <a:ext cx="515525" cy="338555"/>
            </a:xfrm>
            <a:prstGeom prst="rect">
              <a:avLst/>
            </a:prstGeom>
            <a:noFill/>
          </p:spPr>
          <p:txBody>
            <a:bodyPr wrap="none" rtlCol="0">
              <a:spAutoFit/>
            </a:bodyPr>
            <a:lstStyle/>
            <a:p>
              <a:r>
                <a:rPr lang="en-IN" sz="1050" dirty="0"/>
                <a:t>OR</a:t>
              </a:r>
            </a:p>
          </p:txBody>
        </p:sp>
        <p:sp>
          <p:nvSpPr>
            <p:cNvPr id="57" name="TextBox 56">
              <a:extLst>
                <a:ext uri="{FF2B5EF4-FFF2-40B4-BE49-F238E27FC236}">
                  <a16:creationId xmlns:a16="http://schemas.microsoft.com/office/drawing/2014/main" id="{4946E7CA-5924-43D9-8312-B19443FD13A0}"/>
                </a:ext>
              </a:extLst>
            </p:cNvPr>
            <p:cNvSpPr txBox="1"/>
            <p:nvPr/>
          </p:nvSpPr>
          <p:spPr>
            <a:xfrm>
              <a:off x="3281301" y="4414498"/>
              <a:ext cx="757045" cy="338555"/>
            </a:xfrm>
            <a:prstGeom prst="rect">
              <a:avLst/>
            </a:prstGeom>
            <a:noFill/>
          </p:spPr>
          <p:txBody>
            <a:bodyPr wrap="none" rtlCol="0">
              <a:spAutoFit/>
            </a:bodyPr>
            <a:lstStyle/>
            <a:p>
              <a:r>
                <a:rPr lang="en-IN" sz="1050" dirty="0"/>
                <a:t>NAND</a:t>
              </a:r>
            </a:p>
          </p:txBody>
        </p:sp>
        <p:sp>
          <p:nvSpPr>
            <p:cNvPr id="58" name="TextBox 57">
              <a:extLst>
                <a:ext uri="{FF2B5EF4-FFF2-40B4-BE49-F238E27FC236}">
                  <a16:creationId xmlns:a16="http://schemas.microsoft.com/office/drawing/2014/main" id="{145010C5-D906-43E6-8B1A-89FC3953D9D6}"/>
                </a:ext>
              </a:extLst>
            </p:cNvPr>
            <p:cNvSpPr txBox="1"/>
            <p:nvPr/>
          </p:nvSpPr>
          <p:spPr>
            <a:xfrm>
              <a:off x="4790119" y="2788123"/>
              <a:ext cx="626667" cy="338555"/>
            </a:xfrm>
            <a:prstGeom prst="rect">
              <a:avLst/>
            </a:prstGeom>
            <a:noFill/>
          </p:spPr>
          <p:txBody>
            <a:bodyPr wrap="none" rtlCol="0">
              <a:spAutoFit/>
            </a:bodyPr>
            <a:lstStyle/>
            <a:p>
              <a:r>
                <a:rPr lang="en-IN" sz="1050" dirty="0"/>
                <a:t>AND</a:t>
              </a:r>
            </a:p>
          </p:txBody>
        </p:sp>
        <p:sp>
          <p:nvSpPr>
            <p:cNvPr id="59" name="TextBox 58">
              <a:extLst>
                <a:ext uri="{FF2B5EF4-FFF2-40B4-BE49-F238E27FC236}">
                  <a16:creationId xmlns:a16="http://schemas.microsoft.com/office/drawing/2014/main" id="{A7E3149A-FD94-4721-B9C7-26482745AA7D}"/>
                </a:ext>
              </a:extLst>
            </p:cNvPr>
            <p:cNvSpPr txBox="1"/>
            <p:nvPr/>
          </p:nvSpPr>
          <p:spPr>
            <a:xfrm>
              <a:off x="1571257" y="2664045"/>
              <a:ext cx="436445" cy="338555"/>
            </a:xfrm>
            <a:prstGeom prst="rect">
              <a:avLst/>
            </a:prstGeom>
            <a:noFill/>
          </p:spPr>
          <p:txBody>
            <a:bodyPr wrap="none" rtlCol="0">
              <a:spAutoFit/>
            </a:bodyPr>
            <a:lstStyle/>
            <a:p>
              <a:r>
                <a:rPr lang="en-IN" sz="1050" dirty="0"/>
                <a:t>x0</a:t>
              </a:r>
            </a:p>
          </p:txBody>
        </p:sp>
        <p:sp>
          <p:nvSpPr>
            <p:cNvPr id="61" name="TextBox 60">
              <a:extLst>
                <a:ext uri="{FF2B5EF4-FFF2-40B4-BE49-F238E27FC236}">
                  <a16:creationId xmlns:a16="http://schemas.microsoft.com/office/drawing/2014/main" id="{773BA1BB-2AC2-43FF-8F04-A933328E7218}"/>
                </a:ext>
              </a:extLst>
            </p:cNvPr>
            <p:cNvSpPr txBox="1"/>
            <p:nvPr/>
          </p:nvSpPr>
          <p:spPr>
            <a:xfrm>
              <a:off x="1560353" y="3606967"/>
              <a:ext cx="5301842" cy="338555"/>
            </a:xfrm>
            <a:prstGeom prst="rect">
              <a:avLst/>
            </a:prstGeom>
            <a:noFill/>
          </p:spPr>
          <p:txBody>
            <a:bodyPr wrap="square">
              <a:spAutoFit/>
            </a:bodyPr>
            <a:lstStyle/>
            <a:p>
              <a:r>
                <a:rPr lang="en-IN" sz="1050" dirty="0"/>
                <a:t>x1</a:t>
              </a:r>
            </a:p>
          </p:txBody>
        </p:sp>
      </p:grpSp>
      <p:grpSp>
        <p:nvGrpSpPr>
          <p:cNvPr id="68" name="Group 67">
            <a:extLst>
              <a:ext uri="{FF2B5EF4-FFF2-40B4-BE49-F238E27FC236}">
                <a16:creationId xmlns:a16="http://schemas.microsoft.com/office/drawing/2014/main" id="{2F8083C7-FC30-4F53-8012-4BB9A4EFFC92}"/>
              </a:ext>
            </a:extLst>
          </p:cNvPr>
          <p:cNvGrpSpPr/>
          <p:nvPr/>
        </p:nvGrpSpPr>
        <p:grpSpPr>
          <a:xfrm>
            <a:off x="2313265" y="1916096"/>
            <a:ext cx="3976382" cy="1704125"/>
            <a:chOff x="1560353" y="2554795"/>
            <a:chExt cx="5301842" cy="2272166"/>
          </a:xfrm>
        </p:grpSpPr>
        <p:sp>
          <p:nvSpPr>
            <p:cNvPr id="6" name="Oval 5">
              <a:extLst>
                <a:ext uri="{FF2B5EF4-FFF2-40B4-BE49-F238E27FC236}">
                  <a16:creationId xmlns:a16="http://schemas.microsoft.com/office/drawing/2014/main" id="{3D62A9D8-D977-499E-8AE3-74071880CC23}"/>
                </a:ext>
              </a:extLst>
            </p:cNvPr>
            <p:cNvSpPr/>
            <p:nvPr/>
          </p:nvSpPr>
          <p:spPr>
            <a:xfrm>
              <a:off x="2207878" y="2554795"/>
              <a:ext cx="478172" cy="5452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2" name="Oval 11">
              <a:extLst>
                <a:ext uri="{FF2B5EF4-FFF2-40B4-BE49-F238E27FC236}">
                  <a16:creationId xmlns:a16="http://schemas.microsoft.com/office/drawing/2014/main" id="{E66DCAC9-63C8-4233-A040-E15C72C11C35}"/>
                </a:ext>
              </a:extLst>
            </p:cNvPr>
            <p:cNvSpPr/>
            <p:nvPr/>
          </p:nvSpPr>
          <p:spPr>
            <a:xfrm>
              <a:off x="2207878" y="3447875"/>
              <a:ext cx="478172" cy="5452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4" name="Oval 13">
              <a:extLst>
                <a:ext uri="{FF2B5EF4-FFF2-40B4-BE49-F238E27FC236}">
                  <a16:creationId xmlns:a16="http://schemas.microsoft.com/office/drawing/2014/main" id="{9496C93C-5B7B-4BD8-BE40-4AA5A94540FB}"/>
                </a:ext>
              </a:extLst>
            </p:cNvPr>
            <p:cNvSpPr/>
            <p:nvPr/>
          </p:nvSpPr>
          <p:spPr>
            <a:xfrm>
              <a:off x="2207878" y="4281676"/>
              <a:ext cx="478172" cy="5452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6" name="Oval 15">
              <a:extLst>
                <a:ext uri="{FF2B5EF4-FFF2-40B4-BE49-F238E27FC236}">
                  <a16:creationId xmlns:a16="http://schemas.microsoft.com/office/drawing/2014/main" id="{7BCF7241-8067-4B24-9C22-65CCAC967A49}"/>
                </a:ext>
              </a:extLst>
            </p:cNvPr>
            <p:cNvSpPr/>
            <p:nvPr/>
          </p:nvSpPr>
          <p:spPr>
            <a:xfrm>
              <a:off x="3425680" y="2948729"/>
              <a:ext cx="478172" cy="54528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8" name="Oval 17">
              <a:extLst>
                <a:ext uri="{FF2B5EF4-FFF2-40B4-BE49-F238E27FC236}">
                  <a16:creationId xmlns:a16="http://schemas.microsoft.com/office/drawing/2014/main" id="{0A69B448-3019-45AD-B484-785FD57B96F8}"/>
                </a:ext>
              </a:extLst>
            </p:cNvPr>
            <p:cNvSpPr/>
            <p:nvPr/>
          </p:nvSpPr>
          <p:spPr>
            <a:xfrm>
              <a:off x="3425680" y="3750877"/>
              <a:ext cx="478172" cy="54528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20" name="Oval 19">
              <a:extLst>
                <a:ext uri="{FF2B5EF4-FFF2-40B4-BE49-F238E27FC236}">
                  <a16:creationId xmlns:a16="http://schemas.microsoft.com/office/drawing/2014/main" id="{3BDEB4CC-D454-4854-BFE9-82A48F23B6C4}"/>
                </a:ext>
              </a:extLst>
            </p:cNvPr>
            <p:cNvSpPr/>
            <p:nvPr/>
          </p:nvSpPr>
          <p:spPr>
            <a:xfrm>
              <a:off x="4777533" y="3317845"/>
              <a:ext cx="478172" cy="54528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cxnSp>
          <p:nvCxnSpPr>
            <p:cNvPr id="36" name="Straight Arrow Connector 35">
              <a:extLst>
                <a:ext uri="{FF2B5EF4-FFF2-40B4-BE49-F238E27FC236}">
                  <a16:creationId xmlns:a16="http://schemas.microsoft.com/office/drawing/2014/main" id="{8AF2806A-05EF-480C-B4CB-D138831FCD7E}"/>
                </a:ext>
              </a:extLst>
            </p:cNvPr>
            <p:cNvCxnSpPr>
              <a:stCxn id="6" idx="5"/>
              <a:endCxn id="18" idx="2"/>
            </p:cNvCxnSpPr>
            <p:nvPr/>
          </p:nvCxnSpPr>
          <p:spPr>
            <a:xfrm>
              <a:off x="2616023" y="3020225"/>
              <a:ext cx="809657" cy="10032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ED49B14-0D3A-4EAB-84CC-638CEE8F6593}"/>
                </a:ext>
              </a:extLst>
            </p:cNvPr>
            <p:cNvSpPr txBox="1"/>
            <p:nvPr/>
          </p:nvSpPr>
          <p:spPr>
            <a:xfrm>
              <a:off x="1560353" y="4470505"/>
              <a:ext cx="5301842" cy="338555"/>
            </a:xfrm>
            <a:prstGeom prst="rect">
              <a:avLst/>
            </a:prstGeom>
            <a:noFill/>
          </p:spPr>
          <p:txBody>
            <a:bodyPr wrap="square">
              <a:spAutoFit/>
            </a:bodyPr>
            <a:lstStyle/>
            <a:p>
              <a:r>
                <a:rPr lang="en-IN" sz="1050" dirty="0"/>
                <a:t>x2</a:t>
              </a:r>
            </a:p>
          </p:txBody>
        </p:sp>
      </p:grpSp>
      <p:sp>
        <p:nvSpPr>
          <p:cNvPr id="34" name="TextBox 33">
            <a:extLst>
              <a:ext uri="{FF2B5EF4-FFF2-40B4-BE49-F238E27FC236}">
                <a16:creationId xmlns:a16="http://schemas.microsoft.com/office/drawing/2014/main" id="{8ED2FFCF-F994-46A1-9EC8-C3CE773492B4}"/>
              </a:ext>
            </a:extLst>
          </p:cNvPr>
          <p:cNvSpPr txBox="1"/>
          <p:nvPr/>
        </p:nvSpPr>
        <p:spPr>
          <a:xfrm>
            <a:off x="2288098" y="4018066"/>
            <a:ext cx="4816723" cy="646331"/>
          </a:xfrm>
          <a:prstGeom prst="rect">
            <a:avLst/>
          </a:prstGeom>
          <a:noFill/>
        </p:spPr>
        <p:txBody>
          <a:bodyPr wrap="square">
            <a:spAutoFit/>
          </a:bodyPr>
          <a:lstStyle/>
          <a:p>
            <a:r>
              <a:rPr lang="sv-SE" altLang="en-US" sz="1800" b="1" dirty="0"/>
              <a:t>XOR(x</a:t>
            </a:r>
            <a:r>
              <a:rPr lang="sv-SE" altLang="en-US" sz="1800" b="1" baseline="-25000" dirty="0"/>
              <a:t>1</a:t>
            </a:r>
            <a:r>
              <a:rPr lang="sv-SE" altLang="en-US" sz="1800" b="1" dirty="0"/>
              <a:t>, x</a:t>
            </a:r>
            <a:r>
              <a:rPr lang="sv-SE" altLang="en-US" sz="1800" b="1" baseline="-25000" dirty="0"/>
              <a:t>2</a:t>
            </a:r>
            <a:r>
              <a:rPr lang="sv-SE" altLang="en-US" sz="1800" b="1" dirty="0"/>
              <a:t>)= AND( OR(x</a:t>
            </a:r>
            <a:r>
              <a:rPr lang="sv-SE" altLang="en-US" sz="1800" b="1" baseline="-25000" dirty="0"/>
              <a:t>1</a:t>
            </a:r>
            <a:r>
              <a:rPr lang="sv-SE" altLang="en-US" sz="1800" b="1" dirty="0"/>
              <a:t>, x</a:t>
            </a:r>
            <a:r>
              <a:rPr lang="sv-SE" altLang="en-US" sz="1800" b="1" baseline="-25000" dirty="0"/>
              <a:t>2</a:t>
            </a:r>
            <a:r>
              <a:rPr lang="sv-SE" altLang="en-US" sz="1800" b="1" dirty="0"/>
              <a:t>), NAND(x</a:t>
            </a:r>
            <a:r>
              <a:rPr lang="sv-SE" altLang="en-US" sz="1800" b="1" baseline="-25000" dirty="0"/>
              <a:t>1</a:t>
            </a:r>
            <a:r>
              <a:rPr lang="sv-SE" altLang="en-US" sz="1800" b="1" dirty="0"/>
              <a:t>, x</a:t>
            </a:r>
            <a:r>
              <a:rPr lang="sv-SE" altLang="en-US" sz="1800" b="1" baseline="-25000" dirty="0"/>
              <a:t>2</a:t>
            </a:r>
            <a:r>
              <a:rPr lang="sv-SE" altLang="en-US" sz="1800" b="1" dirty="0"/>
              <a:t>))</a:t>
            </a:r>
            <a:endParaRPr lang="en-IN" sz="1800" dirty="0"/>
          </a:p>
        </p:txBody>
      </p:sp>
      <p:pic>
        <p:nvPicPr>
          <p:cNvPr id="3" name="Google Shape;87;p17">
            <a:extLst>
              <a:ext uri="{FF2B5EF4-FFF2-40B4-BE49-F238E27FC236}">
                <a16:creationId xmlns:a16="http://schemas.microsoft.com/office/drawing/2014/main" id="{5E3888B2-3B47-E900-A001-FB9D719E2013}"/>
              </a:ext>
            </a:extLst>
          </p:cNvPr>
          <p:cNvPicPr preferRelativeResize="0"/>
          <p:nvPr/>
        </p:nvPicPr>
        <p:blipFill rotWithShape="1">
          <a:blip r:embed="rId2">
            <a:alphaModFix/>
          </a:blip>
          <a:srcRect/>
          <a:stretch/>
        </p:blipFill>
        <p:spPr>
          <a:xfrm>
            <a:off x="6283227" y="4554456"/>
            <a:ext cx="1714500" cy="571500"/>
          </a:xfrm>
          <a:prstGeom prst="rect">
            <a:avLst/>
          </a:prstGeom>
          <a:noFill/>
          <a:ln>
            <a:noFill/>
          </a:ln>
        </p:spPr>
      </p:pic>
      <p:pic>
        <p:nvPicPr>
          <p:cNvPr id="7" name="Picture 2">
            <a:extLst>
              <a:ext uri="{FF2B5EF4-FFF2-40B4-BE49-F238E27FC236}">
                <a16:creationId xmlns:a16="http://schemas.microsoft.com/office/drawing/2014/main" id="{23F7BB4F-69EA-924C-7AB8-67E57A961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67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435DFAA6-D8BC-4642-8EE3-B19F4FF9C845}" type="slidenum">
              <a:rPr lang="en-US" altLang="en-US" sz="1050">
                <a:latin typeface="Arial" panose="020B0604020202020204" pitchFamily="34" charset="0"/>
              </a:rPr>
              <a:pPr>
                <a:spcBef>
                  <a:spcPct val="0"/>
                </a:spcBef>
                <a:buFontTx/>
                <a:buNone/>
              </a:pPr>
              <a:t>64</a:t>
            </a:fld>
            <a:endParaRPr lang="en-US" altLang="en-US" sz="1050">
              <a:latin typeface="Arial" panose="020B0604020202020204" pitchFamily="34" charset="0"/>
            </a:endParaRPr>
          </a:p>
        </p:txBody>
      </p:sp>
      <p:sp>
        <p:nvSpPr>
          <p:cNvPr id="53251" name="Rectangle 2"/>
          <p:cNvSpPr>
            <a:spLocks noChangeArrowheads="1"/>
          </p:cNvSpPr>
          <p:nvPr/>
        </p:nvSpPr>
        <p:spPr bwMode="auto">
          <a:xfrm>
            <a:off x="1828800" y="285750"/>
            <a:ext cx="6172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nchor="ct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2700" b="1">
                <a:solidFill>
                  <a:srgbClr val="FF0000"/>
                </a:solidFill>
              </a:rPr>
              <a:t>Multilayer Perceptron (MLP)</a:t>
            </a:r>
          </a:p>
        </p:txBody>
      </p:sp>
      <p:pic>
        <p:nvPicPr>
          <p:cNvPr id="5325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1010" y="1721644"/>
            <a:ext cx="4421981" cy="2621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569671" y="2964504"/>
            <a:ext cx="362600" cy="253916"/>
          </a:xfrm>
          <a:prstGeom prst="rect">
            <a:avLst/>
          </a:prstGeom>
        </p:spPr>
        <p:txBody>
          <a:bodyPr wrap="none">
            <a:spAutoFit/>
          </a:bodyPr>
          <a:lstStyle/>
          <a:p>
            <a:pPr algn="ctr">
              <a:spcBef>
                <a:spcPct val="0"/>
              </a:spcBef>
              <a:buFontTx/>
              <a:buNone/>
            </a:pPr>
            <a:r>
              <a:rPr lang="en-GB" altLang="en-US" sz="1050" b="1" dirty="0" err="1"/>
              <a:t>W</a:t>
            </a:r>
            <a:r>
              <a:rPr lang="en-GB" altLang="en-US" sz="1050" b="1" baseline="-25000" dirty="0" err="1"/>
              <a:t>ji</a:t>
            </a:r>
            <a:endParaRPr lang="en-GB" altLang="en-US" sz="1050" b="1" dirty="0"/>
          </a:p>
        </p:txBody>
      </p:sp>
      <p:sp>
        <p:nvSpPr>
          <p:cNvPr id="3" name="Rectangle 2"/>
          <p:cNvSpPr/>
          <p:nvPr/>
        </p:nvSpPr>
        <p:spPr>
          <a:xfrm>
            <a:off x="5162383" y="3241503"/>
            <a:ext cx="386645" cy="253916"/>
          </a:xfrm>
          <a:prstGeom prst="rect">
            <a:avLst/>
          </a:prstGeom>
        </p:spPr>
        <p:txBody>
          <a:bodyPr wrap="none">
            <a:spAutoFit/>
          </a:bodyPr>
          <a:lstStyle/>
          <a:p>
            <a:pPr lvl="0" algn="ctr">
              <a:spcBef>
                <a:spcPct val="0"/>
              </a:spcBef>
            </a:pPr>
            <a:r>
              <a:rPr lang="en-GB" altLang="en-US" sz="1050" b="1" dirty="0" err="1">
                <a:solidFill>
                  <a:prstClr val="black"/>
                </a:solidFill>
              </a:rPr>
              <a:t>W</a:t>
            </a:r>
            <a:r>
              <a:rPr lang="en-GB" altLang="en-US" sz="1050" b="1" baseline="-25000" dirty="0" err="1">
                <a:solidFill>
                  <a:prstClr val="black"/>
                </a:solidFill>
              </a:rPr>
              <a:t>kj</a:t>
            </a:r>
            <a:endParaRPr lang="en-GB" altLang="en-US" sz="1050" b="1" dirty="0">
              <a:solidFill>
                <a:prstClr val="black"/>
              </a:solidFill>
            </a:endParaRPr>
          </a:p>
        </p:txBody>
      </p:sp>
      <p:sp>
        <p:nvSpPr>
          <p:cNvPr id="4" name="Rectangle 3"/>
          <p:cNvSpPr/>
          <p:nvPr/>
        </p:nvSpPr>
        <p:spPr>
          <a:xfrm>
            <a:off x="3162066" y="2453908"/>
            <a:ext cx="221536" cy="253916"/>
          </a:xfrm>
          <a:prstGeom prst="rect">
            <a:avLst/>
          </a:prstGeom>
        </p:spPr>
        <p:txBody>
          <a:bodyPr wrap="none">
            <a:spAutoFit/>
          </a:bodyPr>
          <a:lstStyle/>
          <a:p>
            <a:pPr lvl="0" algn="ctr">
              <a:spcBef>
                <a:spcPct val="0"/>
              </a:spcBef>
            </a:pPr>
            <a:r>
              <a:rPr lang="en-GB" altLang="en-US" sz="1050" b="1" dirty="0" err="1">
                <a:solidFill>
                  <a:prstClr val="black"/>
                </a:solidFill>
              </a:rPr>
              <a:t>i</a:t>
            </a:r>
            <a:endParaRPr lang="en-GB" altLang="en-US" sz="1050" b="1" dirty="0">
              <a:solidFill>
                <a:prstClr val="black"/>
              </a:solidFill>
            </a:endParaRPr>
          </a:p>
        </p:txBody>
      </p:sp>
      <p:sp>
        <p:nvSpPr>
          <p:cNvPr id="8" name="Rectangle 7"/>
          <p:cNvSpPr/>
          <p:nvPr/>
        </p:nvSpPr>
        <p:spPr>
          <a:xfrm>
            <a:off x="4255380" y="3032522"/>
            <a:ext cx="221536" cy="253916"/>
          </a:xfrm>
          <a:prstGeom prst="rect">
            <a:avLst/>
          </a:prstGeom>
        </p:spPr>
        <p:txBody>
          <a:bodyPr wrap="none">
            <a:spAutoFit/>
          </a:bodyPr>
          <a:lstStyle/>
          <a:p>
            <a:pPr lvl="0" algn="ctr">
              <a:spcBef>
                <a:spcPct val="0"/>
              </a:spcBef>
            </a:pPr>
            <a:r>
              <a:rPr lang="en-GB" altLang="en-US" sz="1050" b="1" dirty="0" err="1">
                <a:solidFill>
                  <a:prstClr val="black"/>
                </a:solidFill>
              </a:rPr>
              <a:t>j</a:t>
            </a:r>
            <a:endParaRPr lang="en-GB" altLang="en-US" sz="1050" b="1" dirty="0">
              <a:solidFill>
                <a:prstClr val="black"/>
              </a:solidFill>
            </a:endParaRPr>
          </a:p>
        </p:txBody>
      </p:sp>
      <p:sp>
        <p:nvSpPr>
          <p:cNvPr id="10" name="Rectangle 9"/>
          <p:cNvSpPr/>
          <p:nvPr/>
        </p:nvSpPr>
        <p:spPr>
          <a:xfrm>
            <a:off x="5315992" y="3750218"/>
            <a:ext cx="260008" cy="253916"/>
          </a:xfrm>
          <a:prstGeom prst="rect">
            <a:avLst/>
          </a:prstGeom>
        </p:spPr>
        <p:txBody>
          <a:bodyPr wrap="none">
            <a:spAutoFit/>
          </a:bodyPr>
          <a:lstStyle/>
          <a:p>
            <a:pPr lvl="0" algn="ctr">
              <a:spcBef>
                <a:spcPct val="0"/>
              </a:spcBef>
            </a:pPr>
            <a:r>
              <a:rPr lang="en-GB" altLang="en-US" sz="1050" b="1" dirty="0" err="1">
                <a:solidFill>
                  <a:prstClr val="black"/>
                </a:solidFill>
              </a:rPr>
              <a:t>k</a:t>
            </a:r>
            <a:endParaRPr lang="en-GB" altLang="en-US" sz="1050" b="1" dirty="0">
              <a:solidFill>
                <a:prstClr val="black"/>
              </a:solidFill>
            </a:endParaRPr>
          </a:p>
        </p:txBody>
      </p:sp>
      <p:pic>
        <p:nvPicPr>
          <p:cNvPr id="5" name="Google Shape;87;p17">
            <a:extLst>
              <a:ext uri="{FF2B5EF4-FFF2-40B4-BE49-F238E27FC236}">
                <a16:creationId xmlns:a16="http://schemas.microsoft.com/office/drawing/2014/main" id="{66676C8D-45EC-3BCA-BB4D-E3C704EA0707}"/>
              </a:ext>
            </a:extLst>
          </p:cNvPr>
          <p:cNvPicPr preferRelativeResize="0"/>
          <p:nvPr/>
        </p:nvPicPr>
        <p:blipFill rotWithShape="1">
          <a:blip r:embed="rId3">
            <a:alphaModFix/>
          </a:blip>
          <a:srcRect/>
          <a:stretch/>
        </p:blipFill>
        <p:spPr>
          <a:xfrm>
            <a:off x="6283227" y="4554456"/>
            <a:ext cx="1714500" cy="571500"/>
          </a:xfrm>
          <a:prstGeom prst="rect">
            <a:avLst/>
          </a:prstGeom>
          <a:noFill/>
          <a:ln>
            <a:noFill/>
          </a:ln>
        </p:spPr>
      </p:pic>
      <p:pic>
        <p:nvPicPr>
          <p:cNvPr id="6" name="Picture 2">
            <a:extLst>
              <a:ext uri="{FF2B5EF4-FFF2-40B4-BE49-F238E27FC236}">
                <a16:creationId xmlns:a16="http://schemas.microsoft.com/office/drawing/2014/main" id="{ED514390-F743-170B-ABB7-A80A3AEFE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34167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435DFAA6-D8BC-4642-8EE3-B19F4FF9C845}" type="slidenum">
              <a:rPr lang="en-US" altLang="en-US" sz="1050">
                <a:latin typeface="Arial" panose="020B0604020202020204" pitchFamily="34" charset="0"/>
              </a:rPr>
              <a:pPr>
                <a:spcBef>
                  <a:spcPct val="0"/>
                </a:spcBef>
                <a:buFontTx/>
                <a:buNone/>
              </a:pPr>
              <a:t>65</a:t>
            </a:fld>
            <a:endParaRPr lang="en-US" altLang="en-US" sz="1050">
              <a:latin typeface="Arial" panose="020B0604020202020204" pitchFamily="34" charset="0"/>
            </a:endParaRPr>
          </a:p>
        </p:txBody>
      </p:sp>
      <p:sp>
        <p:nvSpPr>
          <p:cNvPr id="53251" name="Rectangle 2"/>
          <p:cNvSpPr>
            <a:spLocks noChangeArrowheads="1"/>
          </p:cNvSpPr>
          <p:nvPr/>
        </p:nvSpPr>
        <p:spPr bwMode="auto">
          <a:xfrm>
            <a:off x="1828800" y="285750"/>
            <a:ext cx="6172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nchor="ct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2700" b="1" dirty="0">
                <a:solidFill>
                  <a:srgbClr val="FF0000"/>
                </a:solidFill>
              </a:rPr>
              <a:t>Multilayer Perceptron (MLP)</a:t>
            </a:r>
          </a:p>
        </p:txBody>
      </p:sp>
      <p:pic>
        <p:nvPicPr>
          <p:cNvPr id="5325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6007" y="1012604"/>
            <a:ext cx="4421981" cy="260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572618" y="2688437"/>
            <a:ext cx="362600" cy="253916"/>
          </a:xfrm>
          <a:prstGeom prst="rect">
            <a:avLst/>
          </a:prstGeom>
        </p:spPr>
        <p:txBody>
          <a:bodyPr wrap="none">
            <a:spAutoFit/>
          </a:bodyPr>
          <a:lstStyle/>
          <a:p>
            <a:pPr algn="ctr">
              <a:spcBef>
                <a:spcPct val="0"/>
              </a:spcBef>
              <a:buFontTx/>
              <a:buNone/>
            </a:pPr>
            <a:r>
              <a:rPr lang="en-GB" altLang="en-US" sz="1050" b="1" dirty="0" err="1"/>
              <a:t>W</a:t>
            </a:r>
            <a:r>
              <a:rPr lang="en-GB" altLang="en-US" sz="1050" b="1" baseline="-25000" dirty="0" err="1"/>
              <a:t>ji</a:t>
            </a:r>
            <a:endParaRPr lang="en-GB" altLang="en-US" sz="1050" b="1" dirty="0"/>
          </a:p>
        </p:txBody>
      </p:sp>
      <p:sp>
        <p:nvSpPr>
          <p:cNvPr id="3" name="Rectangle 2"/>
          <p:cNvSpPr/>
          <p:nvPr/>
        </p:nvSpPr>
        <p:spPr>
          <a:xfrm>
            <a:off x="4768528" y="2788043"/>
            <a:ext cx="386645" cy="253916"/>
          </a:xfrm>
          <a:prstGeom prst="rect">
            <a:avLst/>
          </a:prstGeom>
        </p:spPr>
        <p:txBody>
          <a:bodyPr wrap="none">
            <a:spAutoFit/>
          </a:bodyPr>
          <a:lstStyle/>
          <a:p>
            <a:pPr lvl="0" algn="ctr">
              <a:spcBef>
                <a:spcPct val="0"/>
              </a:spcBef>
            </a:pPr>
            <a:r>
              <a:rPr lang="en-GB" altLang="en-US" sz="1050" b="1" dirty="0" err="1">
                <a:solidFill>
                  <a:prstClr val="black"/>
                </a:solidFill>
              </a:rPr>
              <a:t>W</a:t>
            </a:r>
            <a:r>
              <a:rPr lang="en-GB" altLang="en-US" sz="1050" b="1" baseline="-25000" dirty="0" err="1">
                <a:solidFill>
                  <a:prstClr val="black"/>
                </a:solidFill>
              </a:rPr>
              <a:t>kj</a:t>
            </a:r>
            <a:endParaRPr lang="en-GB" altLang="en-US" sz="1050" b="1" dirty="0">
              <a:solidFill>
                <a:prstClr val="black"/>
              </a:solidFill>
            </a:endParaRPr>
          </a:p>
        </p:txBody>
      </p:sp>
      <p:sp>
        <p:nvSpPr>
          <p:cNvPr id="4" name="Rectangle 3"/>
          <p:cNvSpPr/>
          <p:nvPr/>
        </p:nvSpPr>
        <p:spPr>
          <a:xfrm>
            <a:off x="3162066" y="2453908"/>
            <a:ext cx="221536" cy="253916"/>
          </a:xfrm>
          <a:prstGeom prst="rect">
            <a:avLst/>
          </a:prstGeom>
        </p:spPr>
        <p:txBody>
          <a:bodyPr wrap="none">
            <a:spAutoFit/>
          </a:bodyPr>
          <a:lstStyle/>
          <a:p>
            <a:pPr lvl="0" algn="ctr">
              <a:spcBef>
                <a:spcPct val="0"/>
              </a:spcBef>
            </a:pPr>
            <a:r>
              <a:rPr lang="en-GB" altLang="en-US" sz="1050" b="1" dirty="0" err="1">
                <a:solidFill>
                  <a:prstClr val="black"/>
                </a:solidFill>
              </a:rPr>
              <a:t>i</a:t>
            </a:r>
            <a:endParaRPr lang="en-GB" altLang="en-US" sz="1050" b="1" dirty="0">
              <a:solidFill>
                <a:prstClr val="black"/>
              </a:solidFill>
            </a:endParaRPr>
          </a:p>
        </p:txBody>
      </p:sp>
      <p:sp>
        <p:nvSpPr>
          <p:cNvPr id="8" name="Rectangle 7"/>
          <p:cNvSpPr/>
          <p:nvPr/>
        </p:nvSpPr>
        <p:spPr>
          <a:xfrm>
            <a:off x="4252976" y="2788043"/>
            <a:ext cx="221536" cy="253916"/>
          </a:xfrm>
          <a:prstGeom prst="rect">
            <a:avLst/>
          </a:prstGeom>
        </p:spPr>
        <p:txBody>
          <a:bodyPr wrap="none">
            <a:spAutoFit/>
          </a:bodyPr>
          <a:lstStyle/>
          <a:p>
            <a:pPr lvl="0" algn="ctr">
              <a:spcBef>
                <a:spcPct val="0"/>
              </a:spcBef>
            </a:pPr>
            <a:r>
              <a:rPr lang="en-GB" altLang="en-US" sz="1050" b="1" dirty="0" err="1">
                <a:solidFill>
                  <a:prstClr val="black"/>
                </a:solidFill>
              </a:rPr>
              <a:t>j</a:t>
            </a:r>
            <a:endParaRPr lang="en-GB" altLang="en-US" sz="1050" b="1" dirty="0">
              <a:solidFill>
                <a:prstClr val="black"/>
              </a:solidFill>
            </a:endParaRPr>
          </a:p>
        </p:txBody>
      </p:sp>
      <p:sp>
        <p:nvSpPr>
          <p:cNvPr id="10" name="Rectangle 9"/>
          <p:cNvSpPr/>
          <p:nvPr/>
        </p:nvSpPr>
        <p:spPr>
          <a:xfrm>
            <a:off x="5365880" y="2730907"/>
            <a:ext cx="260008" cy="253916"/>
          </a:xfrm>
          <a:prstGeom prst="rect">
            <a:avLst/>
          </a:prstGeom>
        </p:spPr>
        <p:txBody>
          <a:bodyPr wrap="none">
            <a:spAutoFit/>
          </a:bodyPr>
          <a:lstStyle/>
          <a:p>
            <a:pPr lvl="0" algn="ctr">
              <a:spcBef>
                <a:spcPct val="0"/>
              </a:spcBef>
            </a:pPr>
            <a:r>
              <a:rPr lang="en-GB" altLang="en-US" sz="1050" b="1" dirty="0" err="1">
                <a:solidFill>
                  <a:prstClr val="black"/>
                </a:solidFill>
              </a:rPr>
              <a:t>k</a:t>
            </a:r>
            <a:endParaRPr lang="en-GB" altLang="en-US" sz="1050" b="1" dirty="0">
              <a:solidFill>
                <a:prstClr val="black"/>
              </a:solidFill>
            </a:endParaRPr>
          </a:p>
        </p:txBody>
      </p:sp>
      <p:graphicFrame>
        <p:nvGraphicFramePr>
          <p:cNvPr id="11" name="Object 3"/>
          <p:cNvGraphicFramePr>
            <a:graphicFrameLocks noChangeAspect="1"/>
          </p:cNvGraphicFramePr>
          <p:nvPr/>
        </p:nvGraphicFramePr>
        <p:xfrm>
          <a:off x="1857375" y="3389710"/>
          <a:ext cx="3923110" cy="526256"/>
        </p:xfrm>
        <a:graphic>
          <a:graphicData uri="http://schemas.openxmlformats.org/presentationml/2006/ole">
            <mc:AlternateContent xmlns:mc="http://schemas.openxmlformats.org/markup-compatibility/2006">
              <mc:Choice xmlns:v="urn:schemas-microsoft-com:vml" Requires="v">
                <p:oleObj name="Equation" r:id="rId3" imgW="2438280" imgH="431640" progId="Equation.3">
                  <p:embed/>
                </p:oleObj>
              </mc:Choice>
              <mc:Fallback>
                <p:oleObj name="Equation" r:id="rId3" imgW="2438280" imgH="431640" progId="Equation.3">
                  <p:embed/>
                  <p:pic>
                    <p:nvPicPr>
                      <p:cNvPr id="11" name="Object 3"/>
                      <p:cNvPicPr>
                        <a:picLocks noChangeAspect="1" noChangeArrowheads="1"/>
                      </p:cNvPicPr>
                      <p:nvPr/>
                    </p:nvPicPr>
                    <p:blipFill>
                      <a:blip r:embed="rId4"/>
                      <a:srcRect/>
                      <a:stretch>
                        <a:fillRect/>
                      </a:stretch>
                    </p:blipFill>
                    <p:spPr bwMode="auto">
                      <a:xfrm>
                        <a:off x="1857375" y="3389710"/>
                        <a:ext cx="3923110" cy="526256"/>
                      </a:xfrm>
                      <a:prstGeom prst="rect">
                        <a:avLst/>
                      </a:prstGeom>
                      <a:solidFill>
                        <a:schemeClr val="bg1"/>
                      </a:solidFill>
                      <a:ln>
                        <a:noFill/>
                      </a:ln>
                      <a:effectLst/>
                    </p:spPr>
                  </p:pic>
                </p:oleObj>
              </mc:Fallback>
            </mc:AlternateContent>
          </a:graphicData>
        </a:graphic>
      </p:graphicFrame>
      <p:sp>
        <p:nvSpPr>
          <p:cNvPr id="6" name="Rectangle 5"/>
          <p:cNvSpPr/>
          <p:nvPr/>
        </p:nvSpPr>
        <p:spPr>
          <a:xfrm>
            <a:off x="1795057" y="3964258"/>
            <a:ext cx="1656245" cy="383182"/>
          </a:xfrm>
          <a:prstGeom prst="rect">
            <a:avLst/>
          </a:prstGeom>
        </p:spPr>
        <p:txBody>
          <a:bodyPr wrap="square">
            <a:spAutoFit/>
          </a:bodyPr>
          <a:lstStyle/>
          <a:p>
            <a:pPr>
              <a:lnSpc>
                <a:spcPct val="90000"/>
              </a:lnSpc>
            </a:pPr>
            <a:r>
              <a:rPr lang="en-US" altLang="en-US" sz="2100" i="1" dirty="0" err="1"/>
              <a:t>y</a:t>
            </a:r>
            <a:r>
              <a:rPr lang="en-US" altLang="en-US" sz="2100" i="1" baseline="-25000" dirty="0" err="1"/>
              <a:t>j</a:t>
            </a:r>
            <a:r>
              <a:rPr lang="en-US" altLang="en-US" sz="2100" i="1" baseline="-25000" dirty="0"/>
              <a:t> </a:t>
            </a:r>
            <a:r>
              <a:rPr lang="en-US" altLang="en-US" sz="2100" i="1" dirty="0"/>
              <a:t>= f(</a:t>
            </a:r>
            <a:r>
              <a:rPr lang="en-US" altLang="en-US" sz="2100" i="1" dirty="0" err="1"/>
              <a:t>net</a:t>
            </a:r>
            <a:r>
              <a:rPr lang="en-US" altLang="en-US" sz="2100" i="1" baseline="-25000" dirty="0" err="1"/>
              <a:t>j</a:t>
            </a:r>
            <a:r>
              <a:rPr lang="en-US" altLang="en-US" sz="2100" i="1" dirty="0"/>
              <a:t>)</a:t>
            </a:r>
          </a:p>
        </p:txBody>
      </p:sp>
      <p:graphicFrame>
        <p:nvGraphicFramePr>
          <p:cNvPr id="13" name="Object 4"/>
          <p:cNvGraphicFramePr>
            <a:graphicFrameLocks noChangeAspect="1"/>
          </p:cNvGraphicFramePr>
          <p:nvPr/>
        </p:nvGraphicFramePr>
        <p:xfrm>
          <a:off x="1803317" y="4372713"/>
          <a:ext cx="3425429" cy="615554"/>
        </p:xfrm>
        <a:graphic>
          <a:graphicData uri="http://schemas.openxmlformats.org/presentationml/2006/ole">
            <mc:AlternateContent xmlns:mc="http://schemas.openxmlformats.org/markup-compatibility/2006">
              <mc:Choice xmlns:v="urn:schemas-microsoft-com:vml" Requires="v">
                <p:oleObj name="Equation" r:id="rId5" imgW="2552700" imgH="457200" progId="Equation.3">
                  <p:embed/>
                </p:oleObj>
              </mc:Choice>
              <mc:Fallback>
                <p:oleObj name="Equation" r:id="rId5" imgW="2552700" imgH="457200" progId="Equation.3">
                  <p:embed/>
                  <p:pic>
                    <p:nvPicPr>
                      <p:cNvPr id="1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317" y="4372713"/>
                        <a:ext cx="3425429" cy="615554"/>
                      </a:xfrm>
                      <a:prstGeom prst="rect">
                        <a:avLst/>
                      </a:prstGeom>
                      <a:solidFill>
                        <a:schemeClr val="bg1"/>
                      </a:solidFill>
                      <a:ln>
                        <a:noFill/>
                      </a:ln>
                      <a:effectLst/>
                    </p:spPr>
                  </p:pic>
                </p:oleObj>
              </mc:Fallback>
            </mc:AlternateContent>
          </a:graphicData>
        </a:graphic>
      </p:graphicFrame>
      <p:sp>
        <p:nvSpPr>
          <p:cNvPr id="7" name="Rectangle 6"/>
          <p:cNvSpPr/>
          <p:nvPr/>
        </p:nvSpPr>
        <p:spPr>
          <a:xfrm>
            <a:off x="5399466" y="4439125"/>
            <a:ext cx="1486629" cy="415498"/>
          </a:xfrm>
          <a:prstGeom prst="rect">
            <a:avLst/>
          </a:prstGeom>
        </p:spPr>
        <p:txBody>
          <a:bodyPr wrap="square">
            <a:spAutoFit/>
          </a:bodyPr>
          <a:lstStyle/>
          <a:p>
            <a:r>
              <a:rPr lang="en-US" altLang="en-US" sz="2100" i="1" dirty="0" err="1"/>
              <a:t>z</a:t>
            </a:r>
            <a:r>
              <a:rPr lang="en-US" altLang="en-US" sz="2100" i="1" baseline="-25000" dirty="0" err="1"/>
              <a:t>k</a:t>
            </a:r>
            <a:r>
              <a:rPr lang="en-US" altLang="en-US" sz="2100" i="1" dirty="0"/>
              <a:t> = f(</a:t>
            </a:r>
            <a:r>
              <a:rPr lang="en-US" altLang="en-US" sz="2100" i="1" dirty="0" err="1"/>
              <a:t>net</a:t>
            </a:r>
            <a:r>
              <a:rPr lang="en-US" altLang="en-US" sz="2100" i="1" baseline="-25000" dirty="0" err="1"/>
              <a:t>k</a:t>
            </a:r>
            <a:r>
              <a:rPr lang="en-US" altLang="en-US" sz="2100" i="1" dirty="0"/>
              <a:t>)</a:t>
            </a:r>
            <a:endParaRPr lang="en-US" sz="2100" dirty="0"/>
          </a:p>
        </p:txBody>
      </p:sp>
      <p:pic>
        <p:nvPicPr>
          <p:cNvPr id="5" name="Google Shape;87;p17">
            <a:extLst>
              <a:ext uri="{FF2B5EF4-FFF2-40B4-BE49-F238E27FC236}">
                <a16:creationId xmlns:a16="http://schemas.microsoft.com/office/drawing/2014/main" id="{C2091A1D-87E7-704B-7DF4-4AEA24848802}"/>
              </a:ext>
            </a:extLst>
          </p:cNvPr>
          <p:cNvPicPr preferRelativeResize="0"/>
          <p:nvPr/>
        </p:nvPicPr>
        <p:blipFill rotWithShape="1">
          <a:blip r:embed="rId7">
            <a:alphaModFix/>
          </a:blip>
          <a:srcRect/>
          <a:stretch/>
        </p:blipFill>
        <p:spPr>
          <a:xfrm>
            <a:off x="6283227" y="4554456"/>
            <a:ext cx="1714500" cy="571500"/>
          </a:xfrm>
          <a:prstGeom prst="rect">
            <a:avLst/>
          </a:prstGeom>
          <a:noFill/>
          <a:ln>
            <a:noFill/>
          </a:ln>
        </p:spPr>
      </p:pic>
      <p:pic>
        <p:nvPicPr>
          <p:cNvPr id="9" name="Picture 2">
            <a:extLst>
              <a:ext uri="{FF2B5EF4-FFF2-40B4-BE49-F238E27FC236}">
                <a16:creationId xmlns:a16="http://schemas.microsoft.com/office/drawing/2014/main" id="{DBA35B12-C451-ADB7-DD28-3EA5224AA8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77476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chemeClr val="tx1"/>
                </a:solidFill>
                <a:latin typeface="Tahoma" panose="020B0604030504040204" pitchFamily="34" charset="0"/>
              </a:defRPr>
            </a:lvl1pPr>
            <a:lvl2pPr marL="557213" indent="-214313">
              <a:spcBef>
                <a:spcPct val="20000"/>
              </a:spcBef>
              <a:buChar char="–"/>
              <a:defRPr sz="2100">
                <a:solidFill>
                  <a:schemeClr val="tx1"/>
                </a:solidFill>
                <a:latin typeface="Tahoma" panose="020B0604030504040204" pitchFamily="34" charset="0"/>
              </a:defRPr>
            </a:lvl2pPr>
            <a:lvl3pPr marL="857250" indent="-171450">
              <a:spcBef>
                <a:spcPct val="20000"/>
              </a:spcBef>
              <a:buChar char="•"/>
              <a:defRPr sz="1275">
                <a:solidFill>
                  <a:schemeClr val="tx1"/>
                </a:solidFill>
                <a:latin typeface="Tahoma" panose="020B0604030504040204" pitchFamily="34" charset="0"/>
              </a:defRPr>
            </a:lvl3pPr>
            <a:lvl4pPr marL="1200150" indent="-171450">
              <a:spcBef>
                <a:spcPct val="20000"/>
              </a:spcBef>
              <a:buChar char="–"/>
              <a:defRPr sz="1200">
                <a:solidFill>
                  <a:schemeClr val="tx1"/>
                </a:solidFill>
                <a:latin typeface="Tahoma" panose="020B0604030504040204" pitchFamily="34" charset="0"/>
              </a:defRPr>
            </a:lvl4pPr>
            <a:lvl5pPr marL="1543050" indent="-171450">
              <a:spcBef>
                <a:spcPct val="20000"/>
              </a:spcBef>
              <a:buChar char="»"/>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har char="»"/>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har char="»"/>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har char="»"/>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har char="»"/>
              <a:defRPr sz="1200">
                <a:solidFill>
                  <a:schemeClr val="tx1"/>
                </a:solidFill>
                <a:latin typeface="Tahoma" panose="020B0604030504040204" pitchFamily="34" charset="0"/>
              </a:defRPr>
            </a:lvl9pPr>
          </a:lstStyle>
          <a:p>
            <a:pPr>
              <a:spcBef>
                <a:spcPct val="0"/>
              </a:spcBef>
              <a:buFontTx/>
              <a:buNone/>
            </a:pPr>
            <a:fld id="{03143F87-0F69-42A7-B4C6-13C2E681F719}" type="slidenum">
              <a:rPr lang="en-US" altLang="en-US" sz="1050">
                <a:latin typeface="Arial" panose="020B0604020202020204" pitchFamily="34" charset="0"/>
              </a:rPr>
              <a:pPr>
                <a:spcBef>
                  <a:spcPct val="0"/>
                </a:spcBef>
                <a:buFontTx/>
                <a:buNone/>
              </a:pPr>
              <a:t>66</a:t>
            </a:fld>
            <a:endParaRPr lang="en-US" altLang="en-US" sz="1050" dirty="0">
              <a:latin typeface="Arial" panose="020B0604020202020204" pitchFamily="34" charset="0"/>
            </a:endParaRPr>
          </a:p>
        </p:txBody>
      </p:sp>
      <p:sp>
        <p:nvSpPr>
          <p:cNvPr id="55299" name="Rectangle 2"/>
          <p:cNvSpPr>
            <a:spLocks noChangeArrowheads="1"/>
          </p:cNvSpPr>
          <p:nvPr/>
        </p:nvSpPr>
        <p:spPr bwMode="auto">
          <a:xfrm>
            <a:off x="1924225" y="215975"/>
            <a:ext cx="57721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nchor="ct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3300" b="1" dirty="0">
                <a:solidFill>
                  <a:srgbClr val="FF0000"/>
                </a:solidFill>
              </a:rPr>
              <a:t>Activation functions</a:t>
            </a:r>
          </a:p>
        </p:txBody>
      </p:sp>
      <p:graphicFrame>
        <p:nvGraphicFramePr>
          <p:cNvPr id="74756" name="Object 4"/>
          <p:cNvGraphicFramePr>
            <a:graphicFrameLocks noChangeAspect="1"/>
          </p:cNvGraphicFramePr>
          <p:nvPr/>
        </p:nvGraphicFramePr>
        <p:xfrm>
          <a:off x="1364561" y="760228"/>
          <a:ext cx="6414879" cy="1745570"/>
        </p:xfrm>
        <a:graphic>
          <a:graphicData uri="http://schemas.openxmlformats.org/presentationml/2006/ole">
            <mc:AlternateContent xmlns:mc="http://schemas.openxmlformats.org/markup-compatibility/2006">
              <mc:Choice xmlns:v="urn:schemas-microsoft-com:vml" Requires="v">
                <p:oleObj name="Bitmap Image" r:id="rId2" imgW="6990476" imgH="3057143" progId="Paint.Picture">
                  <p:embed/>
                </p:oleObj>
              </mc:Choice>
              <mc:Fallback>
                <p:oleObj name="Bitmap Image" r:id="rId2" imgW="6990476" imgH="3057143" progId="Paint.Picture">
                  <p:embed/>
                  <p:pic>
                    <p:nvPicPr>
                      <p:cNvPr id="7475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561" y="760228"/>
                        <a:ext cx="6414879" cy="1745570"/>
                      </a:xfrm>
                      <a:prstGeom prst="rect">
                        <a:avLst/>
                      </a:prstGeom>
                      <a:noFill/>
                      <a:ln w="9525">
                        <a:solidFill>
                          <a:srgbClr val="FFFFFF"/>
                        </a:solidFill>
                        <a:miter lim="800000"/>
                        <a:headEnd/>
                        <a:tailEnd/>
                      </a:ln>
                    </p:spPr>
                  </p:pic>
                </p:oleObj>
              </mc:Fallback>
            </mc:AlternateContent>
          </a:graphicData>
        </a:graphic>
      </p:graphicFrame>
      <p:pic>
        <p:nvPicPr>
          <p:cNvPr id="7" name="Picture 6"/>
          <p:cNvPicPr/>
          <p:nvPr/>
        </p:nvPicPr>
        <p:blipFill rotWithShape="1">
          <a:blip r:embed="rId4">
            <a:grayscl/>
            <a:extLst>
              <a:ext uri="{28A0092B-C50C-407E-A947-70E740481C1C}">
                <a14:useLocalDpi xmlns:a14="http://schemas.microsoft.com/office/drawing/2010/main" val="0"/>
              </a:ext>
            </a:extLst>
          </a:blip>
          <a:srcRect l="48294"/>
          <a:stretch/>
        </p:blipFill>
        <p:spPr bwMode="auto">
          <a:xfrm>
            <a:off x="1772307" y="2979403"/>
            <a:ext cx="2304574" cy="1382554"/>
          </a:xfrm>
          <a:prstGeom prst="rect">
            <a:avLst/>
          </a:prstGeom>
          <a:noFill/>
          <a:ln>
            <a:noFill/>
          </a:ln>
          <a:extLst>
            <a:ext uri="{53640926-AAD7-44D8-BBD7-CCE9431645EC}">
              <a14:shadowObscured xmlns:a14="http://schemas.microsoft.com/office/drawing/2010/main"/>
            </a:ext>
          </a:extLst>
        </p:spPr>
      </p:pic>
      <p:sp>
        <p:nvSpPr>
          <p:cNvPr id="2" name="TextBox 1"/>
          <p:cNvSpPr txBox="1"/>
          <p:nvPr/>
        </p:nvSpPr>
        <p:spPr>
          <a:xfrm>
            <a:off x="2226244" y="3941118"/>
            <a:ext cx="1401346" cy="253916"/>
          </a:xfrm>
          <a:prstGeom prst="rect">
            <a:avLst/>
          </a:prstGeom>
          <a:noFill/>
        </p:spPr>
        <p:txBody>
          <a:bodyPr wrap="none" rtlCol="0">
            <a:spAutoFit/>
          </a:bodyPr>
          <a:lstStyle/>
          <a:p>
            <a:r>
              <a:rPr lang="en-US" sz="1050" dirty="0"/>
              <a:t>Rectified Linear Unit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EB8656-8E97-B4B9-1E6F-76AE73A04DEC}"/>
                  </a:ext>
                </a:extLst>
              </p:cNvPr>
              <p:cNvSpPr txBox="1"/>
              <p:nvPr/>
            </p:nvSpPr>
            <p:spPr>
              <a:xfrm>
                <a:off x="1702441" y="2524493"/>
                <a:ext cx="1742813"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𝑓</m:t>
                      </m:r>
                      <m:d>
                        <m:dPr>
                          <m:ctrlPr>
                            <a:rPr lang="en-IN" sz="1050" i="1">
                              <a:latin typeface="Cambria Math" panose="02040503050406030204" pitchFamily="18" charset="0"/>
                            </a:rPr>
                          </m:ctrlPr>
                        </m:dPr>
                        <m:e>
                          <m:r>
                            <a:rPr lang="en-IN" sz="1050" i="1">
                              <a:latin typeface="Cambria Math" panose="02040503050406030204" pitchFamily="18" charset="0"/>
                            </a:rPr>
                            <m:t>𝑧</m:t>
                          </m:r>
                        </m:e>
                      </m:d>
                      <m:r>
                        <a:rPr lang="en-IN" sz="1050" i="1">
                          <a:latin typeface="Cambria Math" panose="02040503050406030204" pitchFamily="18" charset="0"/>
                        </a:rPr>
                        <m:t>=</m:t>
                      </m:r>
                      <m:r>
                        <a:rPr lang="en-IN" sz="1050" i="1">
                          <a:latin typeface="Cambria Math" panose="02040503050406030204" pitchFamily="18" charset="0"/>
                        </a:rPr>
                        <m:t>1</m:t>
                      </m:r>
                      <m:r>
                        <a:rPr lang="en-IN" sz="1050" i="1">
                          <a:latin typeface="Cambria Math" panose="02040503050406030204" pitchFamily="18" charset="0"/>
                        </a:rPr>
                        <m:t>, </m:t>
                      </m:r>
                      <m:r>
                        <a:rPr lang="en-IN" sz="1050" i="1">
                          <a:latin typeface="Cambria Math" panose="02040503050406030204" pitchFamily="18" charset="0"/>
                        </a:rPr>
                        <m:t>𝑧</m:t>
                      </m:r>
                      <m:r>
                        <a:rPr lang="en-IN" sz="1050" i="1">
                          <a:latin typeface="Cambria Math" panose="02040503050406030204" pitchFamily="18" charset="0"/>
                        </a:rPr>
                        <m:t>&gt;</m:t>
                      </m:r>
                      <m:r>
                        <a:rPr lang="en-IN" sz="1050" i="1">
                          <a:latin typeface="Cambria Math" panose="02040503050406030204" pitchFamily="18" charset="0"/>
                        </a:rPr>
                        <m:t>𝑡</m:t>
                      </m:r>
                      <m:r>
                        <a:rPr lang="en-IN" sz="1050" i="1">
                          <a:latin typeface="Cambria Math" panose="02040503050406030204" pitchFamily="18" charset="0"/>
                        </a:rPr>
                        <m:t> </m:t>
                      </m:r>
                    </m:oMath>
                  </m:oMathPara>
                </a14:m>
                <a:endParaRPr lang="en-IN" sz="1050" i="1" dirty="0">
                  <a:latin typeface="Cambria Math" panose="02040503050406030204" pitchFamily="18" charset="0"/>
                </a:endParaRPr>
              </a:p>
              <a:p>
                <a:r>
                  <a:rPr lang="en-IN" sz="1050" dirty="0"/>
                  <a:t>               =0, otherwise</a:t>
                </a:r>
                <a14:m>
                  <m:oMath xmlns:m="http://schemas.openxmlformats.org/officeDocument/2006/math">
                    <m:r>
                      <a:rPr lang="en-IN" sz="1050" i="1">
                        <a:latin typeface="Cambria Math" panose="02040503050406030204" pitchFamily="18" charset="0"/>
                      </a:rPr>
                      <m:t> </m:t>
                    </m:r>
                  </m:oMath>
                </a14:m>
                <a:endParaRPr lang="en-IN" sz="1050" dirty="0"/>
              </a:p>
            </p:txBody>
          </p:sp>
        </mc:Choice>
        <mc:Fallback xmlns="">
          <p:sp>
            <p:nvSpPr>
              <p:cNvPr id="3" name="TextBox 2">
                <a:extLst>
                  <a:ext uri="{FF2B5EF4-FFF2-40B4-BE49-F238E27FC236}">
                    <a16:creationId xmlns:a16="http://schemas.microsoft.com/office/drawing/2014/main" id="{ADEB8656-8E97-B4B9-1E6F-76AE73A04DEC}"/>
                  </a:ext>
                </a:extLst>
              </p:cNvPr>
              <p:cNvSpPr txBox="1">
                <a:spLocks noRot="1" noChangeAspect="1" noMove="1" noResize="1" noEditPoints="1" noAdjustHandles="1" noChangeArrowheads="1" noChangeShapeType="1" noTextEdit="1"/>
              </p:cNvSpPr>
              <p:nvPr/>
            </p:nvSpPr>
            <p:spPr>
              <a:xfrm>
                <a:off x="1702441" y="2524493"/>
                <a:ext cx="1742813" cy="415498"/>
              </a:xfrm>
              <a:prstGeom prst="rect">
                <a:avLst/>
              </a:prstGeom>
              <a:blipFill>
                <a:blip r:embed="rId5"/>
                <a:stretch>
                  <a:fillRect b="-882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CD0BEB6-20E7-4128-BC6D-906264884615}"/>
                  </a:ext>
                </a:extLst>
              </p:cNvPr>
              <p:cNvSpPr txBox="1"/>
              <p:nvPr/>
            </p:nvSpPr>
            <p:spPr>
              <a:xfrm>
                <a:off x="3527570" y="2568834"/>
                <a:ext cx="1824607"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𝑓</m:t>
                      </m:r>
                      <m:d>
                        <m:dPr>
                          <m:ctrlPr>
                            <a:rPr lang="en-IN" sz="1050" i="1">
                              <a:latin typeface="Cambria Math" panose="02040503050406030204" pitchFamily="18" charset="0"/>
                            </a:rPr>
                          </m:ctrlPr>
                        </m:dPr>
                        <m:e>
                          <m:r>
                            <a:rPr lang="en-IN" sz="1050" i="1">
                              <a:latin typeface="Cambria Math" panose="02040503050406030204" pitchFamily="18" charset="0"/>
                            </a:rPr>
                            <m:t>𝑧</m:t>
                          </m:r>
                        </m:e>
                      </m:d>
                      <m:r>
                        <a:rPr lang="en-IN" sz="1050" i="1">
                          <a:latin typeface="Cambria Math" panose="02040503050406030204" pitchFamily="18" charset="0"/>
                        </a:rPr>
                        <m:t>=</m:t>
                      </m:r>
                      <m:r>
                        <a:rPr lang="en-IN" sz="1050" i="1">
                          <a:latin typeface="Cambria Math" panose="02040503050406030204" pitchFamily="18" charset="0"/>
                        </a:rPr>
                        <m:t>1</m:t>
                      </m:r>
                      <m:r>
                        <a:rPr lang="en-IN" sz="1050" i="1">
                          <a:latin typeface="Cambria Math" panose="02040503050406030204" pitchFamily="18" charset="0"/>
                        </a:rPr>
                        <m:t>, </m:t>
                      </m:r>
                      <m:r>
                        <a:rPr lang="en-IN" sz="1050" i="1">
                          <a:latin typeface="Cambria Math" panose="02040503050406030204" pitchFamily="18" charset="0"/>
                        </a:rPr>
                        <m:t>𝑧</m:t>
                      </m:r>
                      <m:r>
                        <a:rPr lang="en-IN" sz="1050" i="1">
                          <a:latin typeface="Cambria Math" panose="02040503050406030204" pitchFamily="18" charset="0"/>
                        </a:rPr>
                        <m:t>&gt;</m:t>
                      </m:r>
                      <m:r>
                        <a:rPr lang="en-IN" sz="1050" i="1">
                          <a:latin typeface="Cambria Math" panose="02040503050406030204" pitchFamily="18" charset="0"/>
                        </a:rPr>
                        <m:t>0</m:t>
                      </m:r>
                      <m:r>
                        <a:rPr lang="en-IN" sz="1050" i="1">
                          <a:latin typeface="Cambria Math" panose="02040503050406030204" pitchFamily="18" charset="0"/>
                        </a:rPr>
                        <m:t> </m:t>
                      </m:r>
                    </m:oMath>
                  </m:oMathPara>
                </a14:m>
                <a:endParaRPr lang="en-IN" sz="1050" i="1" dirty="0">
                  <a:latin typeface="Cambria Math" panose="02040503050406030204" pitchFamily="18" charset="0"/>
                </a:endParaRPr>
              </a:p>
              <a:p>
                <a:r>
                  <a:rPr lang="en-IN" sz="1050" dirty="0"/>
                  <a:t>                 =-1,otherwise</a:t>
                </a:r>
                <a14:m>
                  <m:oMath xmlns:m="http://schemas.openxmlformats.org/officeDocument/2006/math">
                    <m:r>
                      <a:rPr lang="en-IN" sz="1050" i="1">
                        <a:latin typeface="Cambria Math" panose="02040503050406030204" pitchFamily="18" charset="0"/>
                      </a:rPr>
                      <m:t> </m:t>
                    </m:r>
                  </m:oMath>
                </a14:m>
                <a:endParaRPr lang="en-IN" sz="1050" dirty="0"/>
              </a:p>
            </p:txBody>
          </p:sp>
        </mc:Choice>
        <mc:Fallback xmlns="">
          <p:sp>
            <p:nvSpPr>
              <p:cNvPr id="5" name="TextBox 4">
                <a:extLst>
                  <a:ext uri="{FF2B5EF4-FFF2-40B4-BE49-F238E27FC236}">
                    <a16:creationId xmlns:a16="http://schemas.microsoft.com/office/drawing/2014/main" id="{ACD0BEB6-20E7-4128-BC6D-906264884615}"/>
                  </a:ext>
                </a:extLst>
              </p:cNvPr>
              <p:cNvSpPr txBox="1">
                <a:spLocks noRot="1" noChangeAspect="1" noMove="1" noResize="1" noEditPoints="1" noAdjustHandles="1" noChangeArrowheads="1" noChangeShapeType="1" noTextEdit="1"/>
              </p:cNvSpPr>
              <p:nvPr/>
            </p:nvSpPr>
            <p:spPr>
              <a:xfrm>
                <a:off x="3527570" y="2568834"/>
                <a:ext cx="1824607" cy="415498"/>
              </a:xfrm>
              <a:prstGeom prst="rect">
                <a:avLst/>
              </a:prstGeom>
              <a:blipFill>
                <a:blip r:embed="rId6"/>
                <a:stretch>
                  <a:fillRect b="-72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A43A1C-871C-D509-AD26-00D4BC6F6746}"/>
                  </a:ext>
                </a:extLst>
              </p:cNvPr>
              <p:cNvSpPr txBox="1"/>
              <p:nvPr/>
            </p:nvSpPr>
            <p:spPr>
              <a:xfrm>
                <a:off x="5447076" y="2568833"/>
                <a:ext cx="199448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𝑓</m:t>
                      </m:r>
                      <m:d>
                        <m:dPr>
                          <m:ctrlPr>
                            <a:rPr lang="en-IN" sz="1050" i="1">
                              <a:latin typeface="Cambria Math" panose="02040503050406030204" pitchFamily="18" charset="0"/>
                            </a:rPr>
                          </m:ctrlPr>
                        </m:dPr>
                        <m:e>
                          <m:r>
                            <a:rPr lang="en-IN" sz="1050" i="1">
                              <a:latin typeface="Cambria Math" panose="02040503050406030204" pitchFamily="18" charset="0"/>
                            </a:rPr>
                            <m:t>𝑧</m:t>
                          </m:r>
                        </m:e>
                      </m:d>
                      <m:r>
                        <a:rPr lang="en-IN" sz="1050" i="1">
                          <a:latin typeface="Cambria Math" panose="02040503050406030204" pitchFamily="18" charset="0"/>
                        </a:rPr>
                        <m:t>=</m:t>
                      </m:r>
                      <m:r>
                        <a:rPr lang="en-IN" sz="1050" i="1">
                          <a:latin typeface="Cambria Math" panose="02040503050406030204" pitchFamily="18" charset="0"/>
                        </a:rPr>
                        <m:t>1</m:t>
                      </m:r>
                      <m:r>
                        <a:rPr lang="en-IN" sz="1050" i="1">
                          <a:latin typeface="Cambria Math" panose="02040503050406030204" pitchFamily="18" charset="0"/>
                        </a:rPr>
                        <m:t>/(</m:t>
                      </m:r>
                      <m:r>
                        <a:rPr lang="en-IN" sz="1050" i="1">
                          <a:latin typeface="Cambria Math" panose="02040503050406030204" pitchFamily="18" charset="0"/>
                        </a:rPr>
                        <m:t>1</m:t>
                      </m:r>
                      <m:r>
                        <a:rPr lang="en-IN" sz="1050" i="1">
                          <a:latin typeface="Cambria Math" panose="02040503050406030204" pitchFamily="18" charset="0"/>
                        </a:rPr>
                        <m:t>+</m:t>
                      </m:r>
                      <m:func>
                        <m:funcPr>
                          <m:ctrlPr>
                            <a:rPr lang="en-IN" sz="1050" i="1">
                              <a:latin typeface="Cambria Math" panose="02040503050406030204" pitchFamily="18" charset="0"/>
                            </a:rPr>
                          </m:ctrlPr>
                        </m:funcPr>
                        <m:fName>
                          <m:r>
                            <m:rPr>
                              <m:sty m:val="p"/>
                            </m:rPr>
                            <a:rPr lang="en-IN" sz="1050">
                              <a:latin typeface="Cambria Math" panose="02040503050406030204" pitchFamily="18" charset="0"/>
                            </a:rPr>
                            <m:t>exp</m:t>
                          </m:r>
                        </m:fName>
                        <m:e>
                          <m:d>
                            <m:dPr>
                              <m:ctrlPr>
                                <a:rPr lang="en-IN" sz="1050" i="1">
                                  <a:latin typeface="Cambria Math" panose="02040503050406030204" pitchFamily="18" charset="0"/>
                                </a:rPr>
                              </m:ctrlPr>
                            </m:dPr>
                            <m:e>
                              <m:r>
                                <a:rPr lang="en-IN" sz="1050" i="1">
                                  <a:latin typeface="Cambria Math" panose="02040503050406030204" pitchFamily="18" charset="0"/>
                                </a:rPr>
                                <m:t>−</m:t>
                              </m:r>
                              <m:r>
                                <a:rPr lang="en-IN" sz="1050" i="1">
                                  <a:latin typeface="Cambria Math" panose="02040503050406030204" pitchFamily="18" charset="0"/>
                                </a:rPr>
                                <m:t>𝑧</m:t>
                              </m:r>
                            </m:e>
                          </m:d>
                        </m:e>
                      </m:func>
                      <m:r>
                        <a:rPr lang="en-IN" sz="1050" i="1">
                          <a:latin typeface="Cambria Math" panose="02040503050406030204" pitchFamily="18" charset="0"/>
                        </a:rPr>
                        <m:t>)</m:t>
                      </m:r>
                    </m:oMath>
                  </m:oMathPara>
                </a14:m>
                <a:endParaRPr lang="en-IN" sz="1050" dirty="0"/>
              </a:p>
            </p:txBody>
          </p:sp>
        </mc:Choice>
        <mc:Fallback xmlns="">
          <p:sp>
            <p:nvSpPr>
              <p:cNvPr id="8" name="TextBox 7">
                <a:extLst>
                  <a:ext uri="{FF2B5EF4-FFF2-40B4-BE49-F238E27FC236}">
                    <a16:creationId xmlns:a16="http://schemas.microsoft.com/office/drawing/2014/main" id="{C9A43A1C-871C-D509-AD26-00D4BC6F6746}"/>
                  </a:ext>
                </a:extLst>
              </p:cNvPr>
              <p:cNvSpPr txBox="1">
                <a:spLocks noRot="1" noChangeAspect="1" noMove="1" noResize="1" noEditPoints="1" noAdjustHandles="1" noChangeArrowheads="1" noChangeShapeType="1" noTextEdit="1"/>
              </p:cNvSpPr>
              <p:nvPr/>
            </p:nvSpPr>
            <p:spPr>
              <a:xfrm>
                <a:off x="5447076" y="2568833"/>
                <a:ext cx="1994484" cy="253916"/>
              </a:xfrm>
              <a:prstGeom prst="rect">
                <a:avLst/>
              </a:prstGeom>
              <a:blipFill>
                <a:blip r:embed="rId7"/>
                <a:stretch>
                  <a:fillRect b="-71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85E6B60-401F-55AC-2E6E-9F589AAEBCC4}"/>
                  </a:ext>
                </a:extLst>
              </p:cNvPr>
              <p:cNvSpPr txBox="1"/>
              <p:nvPr/>
            </p:nvSpPr>
            <p:spPr>
              <a:xfrm>
                <a:off x="2053189" y="4323193"/>
                <a:ext cx="1742813"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𝑓</m:t>
                      </m:r>
                      <m:d>
                        <m:dPr>
                          <m:ctrlPr>
                            <a:rPr lang="en-IN" sz="1050" i="1">
                              <a:latin typeface="Cambria Math" panose="02040503050406030204" pitchFamily="18" charset="0"/>
                            </a:rPr>
                          </m:ctrlPr>
                        </m:dPr>
                        <m:e>
                          <m:r>
                            <a:rPr lang="en-IN" sz="1050" i="1">
                              <a:latin typeface="Cambria Math" panose="02040503050406030204" pitchFamily="18" charset="0"/>
                            </a:rPr>
                            <m:t>𝑧</m:t>
                          </m:r>
                        </m:e>
                      </m:d>
                      <m:r>
                        <a:rPr lang="en-IN" sz="1050" i="1">
                          <a:latin typeface="Cambria Math" panose="02040503050406030204" pitchFamily="18" charset="0"/>
                        </a:rPr>
                        <m:t>=</m:t>
                      </m:r>
                      <m:r>
                        <m:rPr>
                          <m:sty m:val="p"/>
                        </m:rPr>
                        <a:rPr lang="en-IN" sz="1050">
                          <a:latin typeface="Cambria Math" panose="02040503050406030204" pitchFamily="18" charset="0"/>
                        </a:rPr>
                        <m:t>max</m:t>
                      </m:r>
                      <m:r>
                        <a:rPr lang="en-IN" sz="1050" i="1">
                          <a:latin typeface="Cambria Math" panose="02040503050406030204" pitchFamily="18" charset="0"/>
                        </a:rPr>
                        <m:t>⁡(</m:t>
                      </m:r>
                      <m:r>
                        <a:rPr lang="en-IN" sz="1050" i="1">
                          <a:latin typeface="Cambria Math" panose="02040503050406030204" pitchFamily="18" charset="0"/>
                        </a:rPr>
                        <m:t>0</m:t>
                      </m:r>
                      <m:r>
                        <a:rPr lang="en-IN" sz="1050" i="1">
                          <a:latin typeface="Cambria Math" panose="02040503050406030204" pitchFamily="18" charset="0"/>
                        </a:rPr>
                        <m:t>,</m:t>
                      </m:r>
                      <m:r>
                        <a:rPr lang="en-IN" sz="1050" i="1">
                          <a:latin typeface="Cambria Math" panose="02040503050406030204" pitchFamily="18" charset="0"/>
                        </a:rPr>
                        <m:t>𝑧</m:t>
                      </m:r>
                      <m:r>
                        <a:rPr lang="en-IN" sz="1050" i="1">
                          <a:latin typeface="Cambria Math" panose="02040503050406030204" pitchFamily="18" charset="0"/>
                        </a:rPr>
                        <m:t>)</m:t>
                      </m:r>
                    </m:oMath>
                  </m:oMathPara>
                </a14:m>
                <a:endParaRPr lang="en-IN" sz="1050" dirty="0"/>
              </a:p>
            </p:txBody>
          </p:sp>
        </mc:Choice>
        <mc:Fallback xmlns="">
          <p:sp>
            <p:nvSpPr>
              <p:cNvPr id="10" name="TextBox 9">
                <a:extLst>
                  <a:ext uri="{FF2B5EF4-FFF2-40B4-BE49-F238E27FC236}">
                    <a16:creationId xmlns:a16="http://schemas.microsoft.com/office/drawing/2014/main" id="{F85E6B60-401F-55AC-2E6E-9F589AAEBCC4}"/>
                  </a:ext>
                </a:extLst>
              </p:cNvPr>
              <p:cNvSpPr txBox="1">
                <a:spLocks noRot="1" noChangeAspect="1" noMove="1" noResize="1" noEditPoints="1" noAdjustHandles="1" noChangeArrowheads="1" noChangeShapeType="1" noTextEdit="1"/>
              </p:cNvSpPr>
              <p:nvPr/>
            </p:nvSpPr>
            <p:spPr>
              <a:xfrm>
                <a:off x="2053189" y="4323193"/>
                <a:ext cx="1742813" cy="253916"/>
              </a:xfrm>
              <a:prstGeom prst="rect">
                <a:avLst/>
              </a:prstGeom>
              <a:blipFill>
                <a:blip r:embed="rId8"/>
                <a:stretch>
                  <a:fillRect b="-7143"/>
                </a:stretch>
              </a:blipFill>
            </p:spPr>
            <p:txBody>
              <a:bodyPr/>
              <a:lstStyle/>
              <a:p>
                <a:r>
                  <a:rPr lang="en-IN">
                    <a:noFill/>
                  </a:rPr>
                  <a:t> </a:t>
                </a:r>
              </a:p>
            </p:txBody>
          </p:sp>
        </mc:Fallback>
      </mc:AlternateContent>
      <p:pic>
        <p:nvPicPr>
          <p:cNvPr id="4" name="Google Shape;87;p17">
            <a:extLst>
              <a:ext uri="{FF2B5EF4-FFF2-40B4-BE49-F238E27FC236}">
                <a16:creationId xmlns:a16="http://schemas.microsoft.com/office/drawing/2014/main" id="{E23F2FD4-A844-DCEA-F746-5C741F8FF8FF}"/>
              </a:ext>
            </a:extLst>
          </p:cNvPr>
          <p:cNvPicPr preferRelativeResize="0"/>
          <p:nvPr/>
        </p:nvPicPr>
        <p:blipFill rotWithShape="1">
          <a:blip r:embed="rId9">
            <a:alphaModFix/>
          </a:blip>
          <a:srcRect/>
          <a:stretch/>
        </p:blipFill>
        <p:spPr>
          <a:xfrm>
            <a:off x="6283227" y="4554456"/>
            <a:ext cx="1714500" cy="571500"/>
          </a:xfrm>
          <a:prstGeom prst="rect">
            <a:avLst/>
          </a:prstGeom>
          <a:noFill/>
          <a:ln>
            <a:noFill/>
          </a:ln>
        </p:spPr>
      </p:pic>
      <p:pic>
        <p:nvPicPr>
          <p:cNvPr id="6" name="Picture 2">
            <a:extLst>
              <a:ext uri="{FF2B5EF4-FFF2-40B4-BE49-F238E27FC236}">
                <a16:creationId xmlns:a16="http://schemas.microsoft.com/office/drawing/2014/main" id="{2FEAF4C8-5041-D355-1706-8A694C8AB4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074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4756"/>
                                        </p:tgtEl>
                                        <p:attrNameLst>
                                          <p:attrName>style.visibility</p:attrName>
                                        </p:attrNameLst>
                                      </p:cBhvr>
                                      <p:to>
                                        <p:strVal val="visible"/>
                                      </p:to>
                                    </p:set>
                                    <p:animEffect transition="in" filter="dissolve">
                                      <p:cBhvr>
                                        <p:cTn id="7" dur="500"/>
                                        <p:tgtEl>
                                          <p:spTgt spid="74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AAD7A9-B4A1-4EA0-9367-0F32066AC860}"/>
              </a:ext>
            </a:extLst>
          </p:cNvPr>
          <p:cNvSpPr>
            <a:spLocks noGrp="1"/>
          </p:cNvSpPr>
          <p:nvPr>
            <p:ph type="dt" sz="half" idx="10"/>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A31F1E-A4CD-4515-A7E6-3BA60A9FFF5B}" type="datetime1">
              <a:rPr lang="en-US" smtClean="0"/>
              <a:pPr/>
              <a:t>2/16/2023</a:t>
            </a:fld>
            <a:endParaRPr lang="en-US" dirty="0"/>
          </a:p>
        </p:txBody>
      </p:sp>
      <p:sp>
        <p:nvSpPr>
          <p:cNvPr id="3" name="Slide Number Placeholder 2">
            <a:extLst>
              <a:ext uri="{FF2B5EF4-FFF2-40B4-BE49-F238E27FC236}">
                <a16:creationId xmlns:a16="http://schemas.microsoft.com/office/drawing/2014/main" id="{939BEEF5-FF98-40C2-9811-5E6AF8A5C38E}"/>
              </a:ext>
            </a:extLst>
          </p:cNvPr>
          <p:cNvSpPr>
            <a:spLocks noGrp="1"/>
          </p:cNvSpPr>
          <p:nvPr>
            <p:ph type="sldNum" sz="quarter" idx="12"/>
          </p:nvPr>
        </p:nvSpPr>
        <p:spPr/>
        <p:txBody>
          <a:bodyPr/>
          <a:lstStyle/>
          <a:p>
            <a:fld id="{28FE0516-50B9-46E1-A8D9-1B5778713E50}" type="slidenum">
              <a:rPr lang="en-US" smtClean="0"/>
              <a:t>67</a:t>
            </a:fld>
            <a:endParaRPr lang="en-US" dirty="0"/>
          </a:p>
        </p:txBody>
      </p:sp>
      <p:graphicFrame>
        <p:nvGraphicFramePr>
          <p:cNvPr id="4" name="Group 77">
            <a:extLst>
              <a:ext uri="{FF2B5EF4-FFF2-40B4-BE49-F238E27FC236}">
                <a16:creationId xmlns:a16="http://schemas.microsoft.com/office/drawing/2014/main" id="{9E9D24F3-EFD5-441D-BFC6-D3C283B0D0B2}"/>
              </a:ext>
            </a:extLst>
          </p:cNvPr>
          <p:cNvGraphicFramePr>
            <a:graphicFrameLocks noGrp="1"/>
          </p:cNvGraphicFramePr>
          <p:nvPr/>
        </p:nvGraphicFramePr>
        <p:xfrm>
          <a:off x="1784758" y="1705708"/>
          <a:ext cx="5744756" cy="1101329"/>
        </p:xfrm>
        <a:graphic>
          <a:graphicData uri="http://schemas.openxmlformats.org/drawingml/2006/table">
            <a:tbl>
              <a:tblPr/>
              <a:tblGrid>
                <a:gridCol w="1972855">
                  <a:extLst>
                    <a:ext uri="{9D8B030D-6E8A-4147-A177-3AD203B41FA5}">
                      <a16:colId xmlns:a16="http://schemas.microsoft.com/office/drawing/2014/main" val="20000"/>
                    </a:ext>
                  </a:extLst>
                </a:gridCol>
                <a:gridCol w="1853804">
                  <a:extLst>
                    <a:ext uri="{9D8B030D-6E8A-4147-A177-3AD203B41FA5}">
                      <a16:colId xmlns:a16="http://schemas.microsoft.com/office/drawing/2014/main" val="20001"/>
                    </a:ext>
                  </a:extLst>
                </a:gridCol>
                <a:gridCol w="1918097">
                  <a:extLst>
                    <a:ext uri="{9D8B030D-6E8A-4147-A177-3AD203B41FA5}">
                      <a16:colId xmlns:a16="http://schemas.microsoft.com/office/drawing/2014/main" val="20002"/>
                    </a:ext>
                  </a:extLst>
                </a:gridCol>
              </a:tblGrid>
              <a:tr h="48006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Actual class\Predicted class</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t>
                      </a:r>
                      <a:endParaRPr kumimoji="0" lang="en-US" sz="1400" b="0" i="0" u="none" strike="noStrike" cap="none" normalizeH="0" baseline="-25000" dirty="0">
                        <a:ln>
                          <a:noFill/>
                        </a:ln>
                        <a:solidFill>
                          <a:schemeClr val="tx1"/>
                        </a:solidFill>
                        <a:effectLst/>
                        <a:latin typeface="Calibri" pitchFamily="34" charset="0"/>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25000" dirty="0">
                          <a:ln>
                            <a:noFill/>
                          </a:ln>
                          <a:solidFill>
                            <a:schemeClr val="tx1"/>
                          </a:solidFill>
                          <a:effectLst/>
                          <a:latin typeface="Calibri" pitchFamily="34" charset="0"/>
                        </a:rPr>
                        <a:t>N</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57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P</a:t>
                      </a:r>
                      <a:endParaRPr kumimoji="0" lang="en-US" sz="1400" b="0" i="0" u="none" strike="noStrike" cap="none" normalizeH="0" baseline="-25000" dirty="0">
                        <a:ln>
                          <a:noFill/>
                        </a:ln>
                        <a:solidFill>
                          <a:schemeClr val="tx1"/>
                        </a:solidFill>
                        <a:effectLst/>
                        <a:latin typeface="Calibri" pitchFamily="34" charset="0"/>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True Positives (TP)</a:t>
                      </a: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False Negatives (FN)</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27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N</a:t>
                      </a:r>
                      <a:endParaRPr kumimoji="0" lang="en-US" sz="1400" b="0" i="0" u="none" strike="noStrike" cap="none" normalizeH="0" baseline="-25000" dirty="0">
                        <a:ln>
                          <a:noFill/>
                        </a:ln>
                        <a:solidFill>
                          <a:schemeClr val="tx1"/>
                        </a:solidFill>
                        <a:effectLst/>
                        <a:latin typeface="Calibri" pitchFamily="34" charset="0"/>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False Positives (FP)</a:t>
                      </a: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True Negatives (TN)</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Rectangle 4">
            <a:extLst>
              <a:ext uri="{FF2B5EF4-FFF2-40B4-BE49-F238E27FC236}">
                <a16:creationId xmlns:a16="http://schemas.microsoft.com/office/drawing/2014/main" id="{4113A743-FBFC-46F5-9B3C-4398325BB84F}"/>
              </a:ext>
            </a:extLst>
          </p:cNvPr>
          <p:cNvSpPr/>
          <p:nvPr/>
        </p:nvSpPr>
        <p:spPr>
          <a:xfrm>
            <a:off x="2738804" y="698967"/>
            <a:ext cx="3422406" cy="553998"/>
          </a:xfrm>
          <a:prstGeom prst="rect">
            <a:avLst/>
          </a:prstGeom>
        </p:spPr>
        <p:txBody>
          <a:bodyPr wrap="square">
            <a:spAutoFit/>
          </a:bodyPr>
          <a:lstStyle/>
          <a:p>
            <a:pPr algn="ctr">
              <a:spcBef>
                <a:spcPct val="0"/>
              </a:spcBef>
              <a:buFontTx/>
              <a:buNone/>
            </a:pPr>
            <a:r>
              <a:rPr lang="en-GB" altLang="en-US" sz="3000" b="1" dirty="0">
                <a:solidFill>
                  <a:srgbClr val="FF0000"/>
                </a:solidFill>
              </a:rPr>
              <a:t>Confusion Matrix</a:t>
            </a:r>
          </a:p>
        </p:txBody>
      </p:sp>
      <p:pic>
        <p:nvPicPr>
          <p:cNvPr id="6" name="Google Shape;87;p17">
            <a:extLst>
              <a:ext uri="{FF2B5EF4-FFF2-40B4-BE49-F238E27FC236}">
                <a16:creationId xmlns:a16="http://schemas.microsoft.com/office/drawing/2014/main" id="{FF06DD27-207D-CD63-1EA8-3981B274C00B}"/>
              </a:ext>
            </a:extLst>
          </p:cNvPr>
          <p:cNvPicPr preferRelativeResize="0"/>
          <p:nvPr/>
        </p:nvPicPr>
        <p:blipFill rotWithShape="1">
          <a:blip r:embed="rId2">
            <a:alphaModFix/>
          </a:blip>
          <a:srcRect/>
          <a:stretch/>
        </p:blipFill>
        <p:spPr>
          <a:xfrm>
            <a:off x="6283227" y="4554456"/>
            <a:ext cx="1714500" cy="571500"/>
          </a:xfrm>
          <a:prstGeom prst="rect">
            <a:avLst/>
          </a:prstGeom>
          <a:noFill/>
          <a:ln>
            <a:noFill/>
          </a:ln>
        </p:spPr>
      </p:pic>
      <p:pic>
        <p:nvPicPr>
          <p:cNvPr id="7" name="Picture 2">
            <a:extLst>
              <a:ext uri="{FF2B5EF4-FFF2-40B4-BE49-F238E27FC236}">
                <a16:creationId xmlns:a16="http://schemas.microsoft.com/office/drawing/2014/main" id="{C1EC0C6C-E865-69F5-36B5-8FCA5327B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864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2">
            <a:extLst>
              <a:ext uri="{FF2B5EF4-FFF2-40B4-BE49-F238E27FC236}">
                <a16:creationId xmlns:a16="http://schemas.microsoft.com/office/drawing/2014/main" id="{53D1F98A-4FB9-4BD3-90E9-E247565C8C3C}"/>
              </a:ext>
            </a:extLst>
          </p:cNvPr>
          <p:cNvSpPr>
            <a:spLocks noGrp="1" noChangeArrowheads="1"/>
          </p:cNvSpPr>
          <p:nvPr>
            <p:ph type="title"/>
          </p:nvPr>
        </p:nvSpPr>
        <p:spPr>
          <a:xfrm>
            <a:off x="1356121" y="178044"/>
            <a:ext cx="6301979" cy="772075"/>
          </a:xfrm>
        </p:spPr>
        <p:txBody>
          <a:bodyPr>
            <a:normAutofit fontScale="90000"/>
          </a:bodyPr>
          <a:lstStyle/>
          <a:p>
            <a:pPr algn="ctr"/>
            <a:r>
              <a:rPr lang="en-US" altLang="en-US" b="1" dirty="0">
                <a:solidFill>
                  <a:srgbClr val="FF0000"/>
                </a:solidFill>
              </a:rPr>
              <a:t>Evaluation Metrics </a:t>
            </a:r>
            <a:br>
              <a:rPr lang="en-US" altLang="en-US" dirty="0"/>
            </a:br>
            <a:endParaRPr lang="en-US" altLang="en-US" dirty="0"/>
          </a:p>
        </p:txBody>
      </p:sp>
      <p:sp>
        <p:nvSpPr>
          <p:cNvPr id="62471" name="Text Box 5">
            <a:extLst>
              <a:ext uri="{FF2B5EF4-FFF2-40B4-BE49-F238E27FC236}">
                <a16:creationId xmlns:a16="http://schemas.microsoft.com/office/drawing/2014/main" id="{92B857CC-6B4E-4F2C-BC40-C7DE887E9BF7}"/>
              </a:ext>
            </a:extLst>
          </p:cNvPr>
          <p:cNvSpPr txBox="1">
            <a:spLocks noChangeArrowheads="1"/>
          </p:cNvSpPr>
          <p:nvPr/>
        </p:nvSpPr>
        <p:spPr bwMode="auto">
          <a:xfrm>
            <a:off x="1931194" y="3757612"/>
            <a:ext cx="1847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2100">
              <a:latin typeface="Tahoma" panose="020B0604030504040204" pitchFamily="34" charset="0"/>
            </a:endParaRPr>
          </a:p>
        </p:txBody>
      </p:sp>
      <p:sp>
        <p:nvSpPr>
          <p:cNvPr id="62472" name="Slide Number Placeholder 7">
            <a:extLst>
              <a:ext uri="{FF2B5EF4-FFF2-40B4-BE49-F238E27FC236}">
                <a16:creationId xmlns:a16="http://schemas.microsoft.com/office/drawing/2014/main" id="{2B838179-1D79-4B0E-BBBD-052601A37FEA}"/>
              </a:ext>
            </a:extLst>
          </p:cNvPr>
          <p:cNvSpPr txBox="1">
            <a:spLocks noGrp="1"/>
          </p:cNvSpPr>
          <p:nvPr/>
        </p:nvSpPr>
        <p:spPr bwMode="auto">
          <a:xfrm>
            <a:off x="6572250" y="4857750"/>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33EF0D91-455B-4BE9-AF02-5B223B007EB8}" type="slidenum">
              <a:rPr lang="en-US" altLang="en-US" sz="900" b="1"/>
              <a:pPr algn="r" eaLnBrk="1" hangingPunct="1">
                <a:spcBef>
                  <a:spcPct val="0"/>
                </a:spcBef>
                <a:buClrTx/>
                <a:buSzTx/>
                <a:buFontTx/>
                <a:buNone/>
              </a:pPr>
              <a:t>68</a:t>
            </a:fld>
            <a:endParaRPr lang="en-US" altLang="en-US" sz="900" b="1"/>
          </a:p>
        </p:txBody>
      </p:sp>
      <p:sp>
        <p:nvSpPr>
          <p:cNvPr id="11" name="Rectangle 10">
            <a:extLst>
              <a:ext uri="{FF2B5EF4-FFF2-40B4-BE49-F238E27FC236}">
                <a16:creationId xmlns:a16="http://schemas.microsoft.com/office/drawing/2014/main" id="{1993068E-A859-446D-84DB-416D58FD906E}"/>
              </a:ext>
            </a:extLst>
          </p:cNvPr>
          <p:cNvSpPr/>
          <p:nvPr/>
        </p:nvSpPr>
        <p:spPr>
          <a:xfrm>
            <a:off x="2168554" y="950119"/>
            <a:ext cx="5329106" cy="2031325"/>
          </a:xfrm>
          <a:prstGeom prst="rect">
            <a:avLst/>
          </a:prstGeom>
        </p:spPr>
        <p:txBody>
          <a:bodyPr wrap="square">
            <a:spAutoFit/>
          </a:bodyPr>
          <a:lstStyle/>
          <a:p>
            <a:r>
              <a:rPr lang="en-US" altLang="en-US" sz="1800" b="1" dirty="0"/>
              <a:t>Classifier Accuracy, </a:t>
            </a:r>
            <a:r>
              <a:rPr lang="en-US" altLang="en-US" sz="1800" dirty="0"/>
              <a:t>or recognition rate: percentage of test set tuples that are correctly classified</a:t>
            </a:r>
          </a:p>
          <a:p>
            <a:pPr lvl="1">
              <a:buFont typeface="Wingdings" panose="05000000000000000000" pitchFamily="2" charset="2"/>
              <a:buNone/>
            </a:pPr>
            <a:r>
              <a:rPr lang="en-US" altLang="en-US" sz="1800" b="1" dirty="0"/>
              <a:t>Accuracy = (TP + TN)/All</a:t>
            </a:r>
            <a:endParaRPr lang="en-US" altLang="en-US" sz="1800" dirty="0"/>
          </a:p>
          <a:p>
            <a:r>
              <a:rPr lang="en-US" altLang="en-US" sz="1800" b="1" dirty="0"/>
              <a:t>      </a:t>
            </a:r>
          </a:p>
          <a:p>
            <a:r>
              <a:rPr lang="en-US" altLang="en-US" sz="1800" b="1" dirty="0"/>
              <a:t>      Error rate:</a:t>
            </a:r>
            <a:r>
              <a:rPr lang="en-US" altLang="en-US" sz="1800" dirty="0"/>
              <a:t> </a:t>
            </a:r>
            <a:r>
              <a:rPr lang="en-US" altLang="en-US" sz="1800" i="1" dirty="0"/>
              <a:t>1 –</a:t>
            </a:r>
            <a:r>
              <a:rPr lang="en-US" altLang="en-US" sz="1800" dirty="0"/>
              <a:t> </a:t>
            </a:r>
            <a:r>
              <a:rPr lang="en-US" altLang="en-US" sz="1800" i="1" dirty="0"/>
              <a:t>accuracy</a:t>
            </a:r>
            <a:r>
              <a:rPr lang="en-US" altLang="en-US" sz="1800" dirty="0"/>
              <a:t>, or</a:t>
            </a:r>
          </a:p>
          <a:p>
            <a:r>
              <a:rPr lang="en-US" altLang="en-US" sz="1800" b="1" dirty="0"/>
              <a:t>      Error rate = (FP + FN)/All</a:t>
            </a:r>
          </a:p>
        </p:txBody>
      </p:sp>
      <p:sp>
        <p:nvSpPr>
          <p:cNvPr id="12" name="Rectangle 11">
            <a:extLst>
              <a:ext uri="{FF2B5EF4-FFF2-40B4-BE49-F238E27FC236}">
                <a16:creationId xmlns:a16="http://schemas.microsoft.com/office/drawing/2014/main" id="{6E9F8E8C-7655-4DB3-9402-FD33106E16AF}"/>
              </a:ext>
            </a:extLst>
          </p:cNvPr>
          <p:cNvSpPr/>
          <p:nvPr/>
        </p:nvSpPr>
        <p:spPr>
          <a:xfrm>
            <a:off x="2168554" y="3020781"/>
            <a:ext cx="5278773" cy="1477328"/>
          </a:xfrm>
          <a:prstGeom prst="rect">
            <a:avLst/>
          </a:prstGeom>
        </p:spPr>
        <p:txBody>
          <a:bodyPr wrap="square">
            <a:spAutoFit/>
          </a:bodyPr>
          <a:lstStyle/>
          <a:p>
            <a:pPr lvl="1"/>
            <a:r>
              <a:rPr lang="en-US" altLang="en-US" sz="1800" b="1" dirty="0"/>
              <a:t>Sensitivity</a:t>
            </a:r>
            <a:r>
              <a:rPr lang="en-US" altLang="en-US" sz="1800" dirty="0"/>
              <a:t>: True Positive recognition rate</a:t>
            </a:r>
          </a:p>
          <a:p>
            <a:pPr lvl="2"/>
            <a:r>
              <a:rPr lang="en-US" altLang="en-US" sz="1800" b="1" dirty="0"/>
              <a:t>    Sensitivity = TP/P</a:t>
            </a:r>
          </a:p>
          <a:p>
            <a:pPr lvl="1"/>
            <a:endParaRPr lang="en-US" altLang="en-US" sz="1800" b="1" dirty="0"/>
          </a:p>
          <a:p>
            <a:pPr lvl="1"/>
            <a:r>
              <a:rPr lang="en-US" altLang="en-US" sz="1800" b="1" dirty="0"/>
              <a:t>Specificity</a:t>
            </a:r>
            <a:r>
              <a:rPr lang="en-US" altLang="en-US" sz="1800" dirty="0"/>
              <a:t>: True Negative recognition rate</a:t>
            </a:r>
          </a:p>
          <a:p>
            <a:pPr lvl="2"/>
            <a:r>
              <a:rPr lang="en-US" altLang="en-US" sz="1800" b="1" dirty="0"/>
              <a:t>   Specificity = TN/N</a:t>
            </a:r>
          </a:p>
        </p:txBody>
      </p:sp>
      <p:pic>
        <p:nvPicPr>
          <p:cNvPr id="2" name="Google Shape;87;p17">
            <a:extLst>
              <a:ext uri="{FF2B5EF4-FFF2-40B4-BE49-F238E27FC236}">
                <a16:creationId xmlns:a16="http://schemas.microsoft.com/office/drawing/2014/main" id="{7A6FB875-37EB-8E7E-EA0A-9F2475F78CD6}"/>
              </a:ext>
            </a:extLst>
          </p:cNvPr>
          <p:cNvPicPr preferRelativeResize="0"/>
          <p:nvPr/>
        </p:nvPicPr>
        <p:blipFill rotWithShape="1">
          <a:blip r:embed="rId3">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FE75A630-2E60-6B98-2480-3C393E548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614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7" descr="8F">
            <a:extLst>
              <a:ext uri="{FF2B5EF4-FFF2-40B4-BE49-F238E27FC236}">
                <a16:creationId xmlns:a16="http://schemas.microsoft.com/office/drawing/2014/main" id="{CFDB3D3A-DA5A-467B-AA5F-8F25706A4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257550"/>
            <a:ext cx="3200400" cy="61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8" descr="8recall">
            <a:extLst>
              <a:ext uri="{FF2B5EF4-FFF2-40B4-BE49-F238E27FC236}">
                <a16:creationId xmlns:a16="http://schemas.microsoft.com/office/drawing/2014/main" id="{FED41307-28C0-4321-A999-F842D6855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669" y="2171701"/>
            <a:ext cx="2343150" cy="554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7" descr="8precision">
            <a:extLst>
              <a:ext uri="{FF2B5EF4-FFF2-40B4-BE49-F238E27FC236}">
                <a16:creationId xmlns:a16="http://schemas.microsoft.com/office/drawing/2014/main" id="{8DDDCC3D-76F8-4B33-8599-C5F55EF466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1398985"/>
            <a:ext cx="2686050" cy="54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2">
            <a:extLst>
              <a:ext uri="{FF2B5EF4-FFF2-40B4-BE49-F238E27FC236}">
                <a16:creationId xmlns:a16="http://schemas.microsoft.com/office/drawing/2014/main" id="{53D1F98A-4FB9-4BD3-90E9-E247565C8C3C}"/>
              </a:ext>
            </a:extLst>
          </p:cNvPr>
          <p:cNvSpPr>
            <a:spLocks noGrp="1" noChangeArrowheads="1"/>
          </p:cNvSpPr>
          <p:nvPr>
            <p:ph type="title"/>
          </p:nvPr>
        </p:nvSpPr>
        <p:spPr>
          <a:xfrm>
            <a:off x="1356121" y="178044"/>
            <a:ext cx="6301979" cy="772075"/>
          </a:xfrm>
        </p:spPr>
        <p:txBody>
          <a:bodyPr>
            <a:normAutofit fontScale="90000"/>
          </a:bodyPr>
          <a:lstStyle/>
          <a:p>
            <a:pPr algn="ctr"/>
            <a:r>
              <a:rPr lang="en-US" altLang="en-US" b="1" dirty="0">
                <a:solidFill>
                  <a:srgbClr val="FF0000"/>
                </a:solidFill>
              </a:rPr>
              <a:t>Evaluation Metrics </a:t>
            </a:r>
            <a:br>
              <a:rPr lang="en-US" altLang="en-US" dirty="0"/>
            </a:br>
            <a:endParaRPr lang="en-US" altLang="en-US" dirty="0"/>
          </a:p>
        </p:txBody>
      </p:sp>
      <p:sp>
        <p:nvSpPr>
          <p:cNvPr id="62470" name="Rectangle 3">
            <a:extLst>
              <a:ext uri="{FF2B5EF4-FFF2-40B4-BE49-F238E27FC236}">
                <a16:creationId xmlns:a16="http://schemas.microsoft.com/office/drawing/2014/main" id="{8EC6216D-7FEA-4A11-A13D-C6662D42AB66}"/>
              </a:ext>
            </a:extLst>
          </p:cNvPr>
          <p:cNvSpPr>
            <a:spLocks noGrp="1" noChangeArrowheads="1"/>
          </p:cNvSpPr>
          <p:nvPr>
            <p:ph type="body" idx="1"/>
          </p:nvPr>
        </p:nvSpPr>
        <p:spPr>
          <a:xfrm>
            <a:off x="1335881" y="1028700"/>
            <a:ext cx="6480480" cy="3659798"/>
          </a:xfrm>
        </p:spPr>
        <p:txBody>
          <a:bodyPr>
            <a:normAutofit/>
          </a:bodyPr>
          <a:lstStyle/>
          <a:p>
            <a:pPr>
              <a:lnSpc>
                <a:spcPct val="90000"/>
              </a:lnSpc>
            </a:pPr>
            <a:r>
              <a:rPr lang="en-US" altLang="en-US" b="1" dirty="0"/>
              <a:t>Precision</a:t>
            </a:r>
            <a:r>
              <a:rPr lang="en-US" altLang="en-US" dirty="0"/>
              <a:t>: exactness – what % of tuples that the classifier labeled as positive are actually positive</a:t>
            </a:r>
          </a:p>
          <a:p>
            <a:pPr lvl="1">
              <a:lnSpc>
                <a:spcPct val="90000"/>
              </a:lnSpc>
            </a:pPr>
            <a:endParaRPr lang="en-US" altLang="en-US" sz="1800" b="1" dirty="0"/>
          </a:p>
          <a:p>
            <a:pPr>
              <a:lnSpc>
                <a:spcPct val="90000"/>
              </a:lnSpc>
            </a:pPr>
            <a:r>
              <a:rPr lang="en-US" altLang="en-US" b="1" dirty="0"/>
              <a:t>Recall: </a:t>
            </a:r>
            <a:r>
              <a:rPr lang="en-US" altLang="en-US" dirty="0"/>
              <a:t>completeness – what % of positive tuples did the classifier label as positive?</a:t>
            </a:r>
          </a:p>
          <a:p>
            <a:pPr>
              <a:lnSpc>
                <a:spcPct val="90000"/>
              </a:lnSpc>
            </a:pPr>
            <a:endParaRPr lang="en-US" altLang="en-US" dirty="0"/>
          </a:p>
          <a:p>
            <a:pPr>
              <a:lnSpc>
                <a:spcPct val="90000"/>
              </a:lnSpc>
            </a:pPr>
            <a:r>
              <a:rPr lang="en-US" altLang="en-US" dirty="0"/>
              <a:t>Inverse relationship between precision &amp; recall</a:t>
            </a:r>
          </a:p>
          <a:p>
            <a:pPr>
              <a:lnSpc>
                <a:spcPct val="80000"/>
              </a:lnSpc>
            </a:pPr>
            <a:r>
              <a:rPr lang="en-US" altLang="en-US" b="1" i="1" dirty="0"/>
              <a:t>F</a:t>
            </a:r>
            <a:r>
              <a:rPr lang="en-US" altLang="en-US" b="1" dirty="0"/>
              <a:t> measure (</a:t>
            </a:r>
            <a:r>
              <a:rPr lang="en-US" altLang="en-US" b="1" i="1" dirty="0"/>
              <a:t>F</a:t>
            </a:r>
            <a:r>
              <a:rPr lang="en-US" altLang="en-US" b="1" i="1" baseline="-25000" dirty="0"/>
              <a:t>1</a:t>
            </a:r>
            <a:r>
              <a:rPr lang="en-US" altLang="en-US" b="1" dirty="0"/>
              <a:t> </a:t>
            </a:r>
            <a:r>
              <a:rPr lang="en-US" altLang="en-US" dirty="0"/>
              <a:t>or</a:t>
            </a:r>
            <a:r>
              <a:rPr lang="en-US" altLang="en-US" b="1" dirty="0"/>
              <a:t> </a:t>
            </a:r>
            <a:r>
              <a:rPr lang="en-US" altLang="en-US" b="1" i="1" dirty="0"/>
              <a:t>F</a:t>
            </a:r>
            <a:r>
              <a:rPr lang="en-US" altLang="en-US" b="1" dirty="0"/>
              <a:t>-score)</a:t>
            </a:r>
            <a:r>
              <a:rPr lang="en-US" altLang="en-US" dirty="0"/>
              <a:t>: harmonic mean of precision and recall,</a:t>
            </a:r>
            <a:endParaRPr lang="en-US" altLang="en-US" b="1" dirty="0"/>
          </a:p>
          <a:p>
            <a:pPr>
              <a:lnSpc>
                <a:spcPct val="80000"/>
              </a:lnSpc>
              <a:buFont typeface="Wingdings" panose="05000000000000000000" pitchFamily="2" charset="2"/>
              <a:buNone/>
            </a:pPr>
            <a:endParaRPr lang="en-US" altLang="en-US" b="1" i="1" dirty="0"/>
          </a:p>
        </p:txBody>
      </p:sp>
      <p:sp>
        <p:nvSpPr>
          <p:cNvPr id="62471" name="Text Box 5">
            <a:extLst>
              <a:ext uri="{FF2B5EF4-FFF2-40B4-BE49-F238E27FC236}">
                <a16:creationId xmlns:a16="http://schemas.microsoft.com/office/drawing/2014/main" id="{92B857CC-6B4E-4F2C-BC40-C7DE887E9BF7}"/>
              </a:ext>
            </a:extLst>
          </p:cNvPr>
          <p:cNvSpPr txBox="1">
            <a:spLocks noChangeArrowheads="1"/>
          </p:cNvSpPr>
          <p:nvPr/>
        </p:nvSpPr>
        <p:spPr bwMode="auto">
          <a:xfrm>
            <a:off x="1931194" y="3757612"/>
            <a:ext cx="1847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en-US" altLang="en-US" sz="2100">
              <a:latin typeface="Tahoma" panose="020B0604030504040204" pitchFamily="34" charset="0"/>
            </a:endParaRPr>
          </a:p>
        </p:txBody>
      </p:sp>
      <p:sp>
        <p:nvSpPr>
          <p:cNvPr id="62472" name="Slide Number Placeholder 7">
            <a:extLst>
              <a:ext uri="{FF2B5EF4-FFF2-40B4-BE49-F238E27FC236}">
                <a16:creationId xmlns:a16="http://schemas.microsoft.com/office/drawing/2014/main" id="{2B838179-1D79-4B0E-BBBD-052601A37FEA}"/>
              </a:ext>
            </a:extLst>
          </p:cNvPr>
          <p:cNvSpPr txBox="1">
            <a:spLocks noGrp="1"/>
          </p:cNvSpPr>
          <p:nvPr/>
        </p:nvSpPr>
        <p:spPr bwMode="auto">
          <a:xfrm>
            <a:off x="6572250" y="4857750"/>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33EF0D91-455B-4BE9-AF02-5B223B007EB8}" type="slidenum">
              <a:rPr lang="en-US" altLang="en-US" sz="900" b="1"/>
              <a:pPr algn="r" eaLnBrk="1" hangingPunct="1">
                <a:spcBef>
                  <a:spcPct val="0"/>
                </a:spcBef>
                <a:buClrTx/>
                <a:buSzTx/>
                <a:buFontTx/>
                <a:buNone/>
              </a:pPr>
              <a:t>69</a:t>
            </a:fld>
            <a:endParaRPr lang="en-US" altLang="en-US" sz="900" b="1"/>
          </a:p>
        </p:txBody>
      </p:sp>
      <p:pic>
        <p:nvPicPr>
          <p:cNvPr id="2" name="Google Shape;87;p17">
            <a:extLst>
              <a:ext uri="{FF2B5EF4-FFF2-40B4-BE49-F238E27FC236}">
                <a16:creationId xmlns:a16="http://schemas.microsoft.com/office/drawing/2014/main" id="{4145B874-417D-2582-CBF4-C0AC8FEFB02E}"/>
              </a:ext>
            </a:extLst>
          </p:cNvPr>
          <p:cNvPicPr preferRelativeResize="0"/>
          <p:nvPr/>
        </p:nvPicPr>
        <p:blipFill rotWithShape="1">
          <a:blip r:embed="rId6">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16C7E11E-E827-325F-AC53-1207E51FBA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916" y="1"/>
            <a:ext cx="1289562" cy="553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2:</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072823F-1B18-1AFB-357C-A99661A5F5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7778" y="0"/>
            <a:ext cx="4026222" cy="34964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B92563-9D88-DFEA-02D6-7226348FCD4C}"/>
              </a:ext>
            </a:extLst>
          </p:cNvPr>
          <p:cNvPicPr>
            <a:picLocks noChangeAspect="1"/>
          </p:cNvPicPr>
          <p:nvPr/>
        </p:nvPicPr>
        <p:blipFill>
          <a:blip r:embed="rId6"/>
          <a:stretch>
            <a:fillRect/>
          </a:stretch>
        </p:blipFill>
        <p:spPr>
          <a:xfrm>
            <a:off x="0" y="2180490"/>
            <a:ext cx="5187418" cy="286368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6">
            <a:extLst>
              <a:ext uri="{FF2B5EF4-FFF2-40B4-BE49-F238E27FC236}">
                <a16:creationId xmlns:a16="http://schemas.microsoft.com/office/drawing/2014/main" id="{119C6BB6-5AAA-4C19-B31A-56566D009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150" y="623407"/>
            <a:ext cx="3434764" cy="3248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Rectangle 2">
            <a:extLst>
              <a:ext uri="{FF2B5EF4-FFF2-40B4-BE49-F238E27FC236}">
                <a16:creationId xmlns:a16="http://schemas.microsoft.com/office/drawing/2014/main" id="{D0833056-12BA-47A4-A96B-E8CCAC718E15}"/>
              </a:ext>
            </a:extLst>
          </p:cNvPr>
          <p:cNvSpPr>
            <a:spLocks noGrp="1" noChangeArrowheads="1"/>
          </p:cNvSpPr>
          <p:nvPr>
            <p:ph type="title" idx="4294967295"/>
          </p:nvPr>
        </p:nvSpPr>
        <p:spPr>
          <a:xfrm>
            <a:off x="1028700" y="103300"/>
            <a:ext cx="6972300" cy="416807"/>
          </a:xfrm>
        </p:spPr>
        <p:txBody>
          <a:bodyPr>
            <a:normAutofit fontScale="90000"/>
          </a:bodyPr>
          <a:lstStyle/>
          <a:p>
            <a:pPr algn="ctr"/>
            <a:r>
              <a:rPr lang="en-US" altLang="en-US" sz="2700" dirty="0">
                <a:solidFill>
                  <a:srgbClr val="FF0000"/>
                </a:solidFill>
              </a:rPr>
              <a:t> Receiver Operating Characteristics (ROC )Curves</a:t>
            </a:r>
          </a:p>
        </p:txBody>
      </p:sp>
      <p:sp>
        <p:nvSpPr>
          <p:cNvPr id="80900" name="Rectangle 3">
            <a:extLst>
              <a:ext uri="{FF2B5EF4-FFF2-40B4-BE49-F238E27FC236}">
                <a16:creationId xmlns:a16="http://schemas.microsoft.com/office/drawing/2014/main" id="{0C43637D-078A-4282-8997-F87FA9EE971E}"/>
              </a:ext>
            </a:extLst>
          </p:cNvPr>
          <p:cNvSpPr>
            <a:spLocks noGrp="1" noChangeArrowheads="1"/>
          </p:cNvSpPr>
          <p:nvPr>
            <p:ph type="body" sz="half" idx="4294967295"/>
          </p:nvPr>
        </p:nvSpPr>
        <p:spPr>
          <a:xfrm>
            <a:off x="1289988" y="3577515"/>
            <a:ext cx="6564024" cy="1280236"/>
          </a:xfrm>
        </p:spPr>
        <p:txBody>
          <a:bodyPr>
            <a:normAutofit/>
          </a:bodyPr>
          <a:lstStyle/>
          <a:p>
            <a:pPr marL="342900">
              <a:lnSpc>
                <a:spcPct val="90000"/>
              </a:lnSpc>
            </a:pPr>
            <a:endParaRPr lang="en-US" altLang="en-US" dirty="0"/>
          </a:p>
          <a:p>
            <a:pPr marL="342900">
              <a:lnSpc>
                <a:spcPct val="90000"/>
              </a:lnSpc>
            </a:pPr>
            <a:r>
              <a:rPr lang="en-US" altLang="en-US" dirty="0"/>
              <a:t>The area under the ROC curve is a measure of the accuracy of the model</a:t>
            </a:r>
          </a:p>
          <a:p>
            <a:pPr marL="342900"/>
            <a:r>
              <a:rPr lang="en-US" altLang="en-US" dirty="0"/>
              <a:t>A model with perfect accuracy will have an area of 1.0</a:t>
            </a:r>
          </a:p>
          <a:p>
            <a:pPr marL="342900">
              <a:lnSpc>
                <a:spcPct val="90000"/>
              </a:lnSpc>
            </a:pPr>
            <a:endParaRPr lang="en-US" altLang="en-US" dirty="0"/>
          </a:p>
        </p:txBody>
      </p:sp>
      <p:sp>
        <p:nvSpPr>
          <p:cNvPr id="80901" name="Rectangle 7">
            <a:extLst>
              <a:ext uri="{FF2B5EF4-FFF2-40B4-BE49-F238E27FC236}">
                <a16:creationId xmlns:a16="http://schemas.microsoft.com/office/drawing/2014/main" id="{BFAEFA5F-D605-4A35-8700-1FFE7C5636C8}"/>
              </a:ext>
            </a:extLst>
          </p:cNvPr>
          <p:cNvSpPr>
            <a:spLocks noChangeArrowheads="1"/>
          </p:cNvSpPr>
          <p:nvPr/>
        </p:nvSpPr>
        <p:spPr bwMode="auto">
          <a:xfrm>
            <a:off x="5486400" y="2571750"/>
            <a:ext cx="2514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lnSpc>
                <a:spcPct val="80000"/>
              </a:lnSpc>
            </a:pPr>
            <a:endParaRPr lang="en-US" altLang="en-US" sz="1800" dirty="0"/>
          </a:p>
        </p:txBody>
      </p:sp>
      <p:sp>
        <p:nvSpPr>
          <p:cNvPr id="80902" name="Slide Number Placeholder 7">
            <a:extLst>
              <a:ext uri="{FF2B5EF4-FFF2-40B4-BE49-F238E27FC236}">
                <a16:creationId xmlns:a16="http://schemas.microsoft.com/office/drawing/2014/main" id="{F23366D6-AAF3-4AE2-9A69-2291D5F36C03}"/>
              </a:ext>
            </a:extLst>
          </p:cNvPr>
          <p:cNvSpPr txBox="1">
            <a:spLocks noGrp="1"/>
          </p:cNvSpPr>
          <p:nvPr/>
        </p:nvSpPr>
        <p:spPr bwMode="auto">
          <a:xfrm>
            <a:off x="6572250" y="4857750"/>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E0A844A1-7E11-43A4-A70E-4907EA433A8A}" type="slidenum">
              <a:rPr lang="en-US" altLang="en-US" sz="900" b="1"/>
              <a:pPr algn="r" eaLnBrk="1" hangingPunct="1">
                <a:spcBef>
                  <a:spcPct val="0"/>
                </a:spcBef>
                <a:buClrTx/>
                <a:buSzTx/>
                <a:buFontTx/>
                <a:buNone/>
              </a:pPr>
              <a:t>70</a:t>
            </a:fld>
            <a:endParaRPr lang="en-US" altLang="en-US" sz="900" b="1"/>
          </a:p>
        </p:txBody>
      </p:sp>
      <p:pic>
        <p:nvPicPr>
          <p:cNvPr id="2" name="Google Shape;87;p17">
            <a:extLst>
              <a:ext uri="{FF2B5EF4-FFF2-40B4-BE49-F238E27FC236}">
                <a16:creationId xmlns:a16="http://schemas.microsoft.com/office/drawing/2014/main" id="{8A6DFAFC-3193-7B1D-15A9-187B7377C758}"/>
              </a:ext>
            </a:extLst>
          </p:cNvPr>
          <p:cNvPicPr preferRelativeResize="0"/>
          <p:nvPr/>
        </p:nvPicPr>
        <p:blipFill rotWithShape="1">
          <a:blip r:embed="rId4">
            <a:alphaModFix/>
          </a:blip>
          <a:srcRect/>
          <a:stretch/>
        </p:blipFill>
        <p:spPr>
          <a:xfrm>
            <a:off x="6283227" y="4554456"/>
            <a:ext cx="1714500" cy="571500"/>
          </a:xfrm>
          <a:prstGeom prst="rect">
            <a:avLst/>
          </a:prstGeom>
          <a:noFill/>
          <a:ln>
            <a:noFill/>
          </a:ln>
        </p:spPr>
      </p:pic>
      <p:pic>
        <p:nvPicPr>
          <p:cNvPr id="3" name="Picture 2">
            <a:extLst>
              <a:ext uri="{FF2B5EF4-FFF2-40B4-BE49-F238E27FC236}">
                <a16:creationId xmlns:a16="http://schemas.microsoft.com/office/drawing/2014/main" id="{6C6B1F58-63DC-E835-ABBF-38E7EF021A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305" y="9217"/>
            <a:ext cx="1289562" cy="553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Biological to Artificial Neuron:</a:t>
            </a:r>
          </a:p>
          <a:p>
            <a:pPr marL="0" lvl="0" indent="0" algn="l" rtl="0">
              <a:spcBef>
                <a:spcPts val="0"/>
              </a:spcBef>
              <a:spcAft>
                <a:spcPts val="1200"/>
              </a:spcAft>
              <a:buNone/>
            </a:pPr>
            <a:r>
              <a:rPr lang="en-US" b="0" i="0" dirty="0">
                <a:solidFill>
                  <a:srgbClr val="091E42"/>
                </a:solidFill>
                <a:effectLst/>
                <a:latin typeface="freight-text-pro"/>
              </a:rPr>
              <a:t>the biological neuron works as follows: it receives signals through its </a:t>
            </a:r>
            <a:r>
              <a:rPr lang="en-US" b="1" i="0" dirty="0">
                <a:solidFill>
                  <a:srgbClr val="091E42"/>
                </a:solidFill>
                <a:effectLst/>
                <a:latin typeface="freight-text-pro"/>
              </a:rPr>
              <a:t>dendrites</a:t>
            </a:r>
            <a:r>
              <a:rPr lang="en-US" b="0" i="0" dirty="0">
                <a:solidFill>
                  <a:srgbClr val="091E42"/>
                </a:solidFill>
                <a:effectLst/>
                <a:latin typeface="freight-text-pro"/>
              </a:rPr>
              <a:t>, which are either </a:t>
            </a:r>
            <a:r>
              <a:rPr lang="en-US" b="1" i="0" dirty="0">
                <a:solidFill>
                  <a:srgbClr val="091E42"/>
                </a:solidFill>
                <a:effectLst/>
                <a:latin typeface="freight-text-pro"/>
              </a:rPr>
              <a:t>amplified or inhibited</a:t>
            </a:r>
            <a:r>
              <a:rPr lang="en-US" b="0" i="0" dirty="0">
                <a:solidFill>
                  <a:srgbClr val="091E42"/>
                </a:solidFill>
                <a:effectLst/>
                <a:latin typeface="freight-text-pro"/>
              </a:rPr>
              <a:t>, as they pass through the </a:t>
            </a:r>
            <a:r>
              <a:rPr lang="en-US" b="1" i="0" dirty="0">
                <a:solidFill>
                  <a:srgbClr val="091E42"/>
                </a:solidFill>
                <a:effectLst/>
                <a:latin typeface="freight-text-pro"/>
              </a:rPr>
              <a:t>axons </a:t>
            </a:r>
            <a:r>
              <a:rPr lang="en-US" b="0" i="0" dirty="0">
                <a:solidFill>
                  <a:srgbClr val="091E42"/>
                </a:solidFill>
                <a:effectLst/>
                <a:latin typeface="freight-text-pro"/>
              </a:rPr>
              <a:t>to the dendrites of other neurons.</a:t>
            </a:r>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ypical human neuron Royalty Free Vector Image">
            <a:extLst>
              <a:ext uri="{FF2B5EF4-FFF2-40B4-BE49-F238E27FC236}">
                <a16:creationId xmlns:a16="http://schemas.microsoft.com/office/drawing/2014/main" id="{FB3BA395-D66D-37AB-1438-3DBDB3AF26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1" b="8432"/>
          <a:stretch/>
        </p:blipFill>
        <p:spPr bwMode="auto">
          <a:xfrm>
            <a:off x="2699359" y="2571750"/>
            <a:ext cx="2855934" cy="2376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76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3427319"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1200"/>
              </a:spcAft>
              <a:buNone/>
            </a:pPr>
            <a:r>
              <a:rPr lang="en-IN" dirty="0"/>
              <a:t>Biological to Artificial Neuron:</a:t>
            </a:r>
          </a:p>
          <a:p>
            <a:pPr marL="0" lvl="0" indent="0" algn="l" rtl="0">
              <a:spcBef>
                <a:spcPts val="0"/>
              </a:spcBef>
              <a:spcAft>
                <a:spcPts val="1200"/>
              </a:spcAft>
              <a:buNone/>
            </a:pPr>
            <a:r>
              <a:rPr lang="en-US" dirty="0">
                <a:solidFill>
                  <a:srgbClr val="091E42"/>
                </a:solidFill>
                <a:latin typeface="freight-text-pro"/>
              </a:rPr>
              <a:t>A</a:t>
            </a:r>
            <a:r>
              <a:rPr lang="en-US" b="0" i="0" dirty="0">
                <a:solidFill>
                  <a:srgbClr val="091E42"/>
                </a:solidFill>
                <a:effectLst/>
                <a:latin typeface="freight-text-pro"/>
              </a:rPr>
              <a:t>rtificial neural networks are a collection of many simple devices called </a:t>
            </a:r>
            <a:r>
              <a:rPr lang="en-US" b="1" i="0" dirty="0">
                <a:solidFill>
                  <a:srgbClr val="091E42"/>
                </a:solidFill>
                <a:effectLst/>
                <a:latin typeface="freight-text-pro"/>
              </a:rPr>
              <a:t>artificial neurons</a:t>
            </a:r>
            <a:r>
              <a:rPr lang="en-US" b="0" i="0" dirty="0">
                <a:solidFill>
                  <a:srgbClr val="091E42"/>
                </a:solidFill>
                <a:effectLst/>
                <a:latin typeface="freight-text-pro"/>
              </a:rPr>
              <a:t>. The network ‘learns’ to conduct certain tasks, such as </a:t>
            </a:r>
            <a:r>
              <a:rPr lang="en-US" b="0" i="0" dirty="0" err="1">
                <a:solidFill>
                  <a:srgbClr val="091E42"/>
                </a:solidFill>
                <a:effectLst/>
                <a:latin typeface="freight-text-pro"/>
              </a:rPr>
              <a:t>recognising</a:t>
            </a:r>
            <a:r>
              <a:rPr lang="en-US" b="0" i="0" dirty="0">
                <a:solidFill>
                  <a:srgbClr val="091E42"/>
                </a:solidFill>
                <a:effectLst/>
                <a:latin typeface="freight-text-pro"/>
              </a:rPr>
              <a:t> a cat, by</a:t>
            </a:r>
            <a:r>
              <a:rPr lang="en-US" b="1" i="0" dirty="0">
                <a:solidFill>
                  <a:srgbClr val="091E42"/>
                </a:solidFill>
                <a:effectLst/>
                <a:latin typeface="freight-text-pro"/>
              </a:rPr>
              <a:t> training the neurons </a:t>
            </a:r>
            <a:r>
              <a:rPr lang="en-US" b="0" i="0" dirty="0">
                <a:solidFill>
                  <a:srgbClr val="091E42"/>
                </a:solidFill>
                <a:effectLst/>
                <a:latin typeface="freight-text-pro"/>
              </a:rPr>
              <a:t>to ‘fire’ in a certain way when given a particular input, such as a cat. In other words, the network learns to </a:t>
            </a:r>
            <a:r>
              <a:rPr lang="en-US" b="1" i="0" dirty="0">
                <a:solidFill>
                  <a:srgbClr val="091E42"/>
                </a:solidFill>
                <a:effectLst/>
                <a:latin typeface="freight-text-pro"/>
              </a:rPr>
              <a:t>inhibit or amplify</a:t>
            </a:r>
            <a:r>
              <a:rPr lang="en-US" b="0" i="0" dirty="0">
                <a:solidFill>
                  <a:srgbClr val="091E42"/>
                </a:solidFill>
                <a:effectLst/>
                <a:latin typeface="freight-text-pro"/>
              </a:rPr>
              <a:t> the input signals to perform a certain task, such as </a:t>
            </a:r>
            <a:r>
              <a:rPr lang="en-US" b="0" i="0" dirty="0" err="1">
                <a:solidFill>
                  <a:srgbClr val="091E42"/>
                </a:solidFill>
                <a:effectLst/>
                <a:latin typeface="freight-text-pro"/>
              </a:rPr>
              <a:t>recognising</a:t>
            </a:r>
            <a:r>
              <a:rPr lang="en-US" b="0" i="0" dirty="0">
                <a:solidFill>
                  <a:srgbClr val="091E42"/>
                </a:solidFill>
                <a:effectLst/>
                <a:latin typeface="freight-text-pro"/>
              </a:rPr>
              <a:t> a cat, speaking a word or identifying a tree.  </a:t>
            </a:r>
            <a:endParaRPr lang="en-IN"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ypical human neuron Royalty Free Vector Image">
            <a:extLst>
              <a:ext uri="{FF2B5EF4-FFF2-40B4-BE49-F238E27FC236}">
                <a16:creationId xmlns:a16="http://schemas.microsoft.com/office/drawing/2014/main" id="{37208313-A932-EDD2-F399-DEE856E0FA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1" b="8432"/>
          <a:stretch/>
        </p:blipFill>
        <p:spPr bwMode="auto">
          <a:xfrm>
            <a:off x="3977016" y="737419"/>
            <a:ext cx="4352792" cy="3622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8461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Perceptron:</a:t>
            </a:r>
          </a:p>
          <a:p>
            <a:pPr algn="just"/>
            <a:r>
              <a:rPr lang="en-US" b="0" i="0" dirty="0">
                <a:solidFill>
                  <a:srgbClr val="091E42"/>
                </a:solidFill>
                <a:effectLst/>
                <a:latin typeface="freight-text-pro"/>
              </a:rPr>
              <a:t>Consider a sushi place you plan to visit this Saturday. There are various factors that would affect this decision, such as:</a:t>
            </a:r>
          </a:p>
          <a:p>
            <a:pPr algn="just">
              <a:buFont typeface="+mj-lt"/>
              <a:buAutoNum type="arabicPeriod"/>
            </a:pPr>
            <a:r>
              <a:rPr lang="en-US" b="0" i="0" dirty="0">
                <a:solidFill>
                  <a:srgbClr val="091E42"/>
                </a:solidFill>
                <a:effectLst/>
                <a:latin typeface="freight-text-pro"/>
              </a:rPr>
              <a:t>The distance between the sushi place and your home</a:t>
            </a:r>
          </a:p>
          <a:p>
            <a:pPr algn="just">
              <a:buFont typeface="+mj-lt"/>
              <a:buAutoNum type="arabicPeriod"/>
            </a:pPr>
            <a:r>
              <a:rPr lang="en-US" b="0" i="0" dirty="0">
                <a:solidFill>
                  <a:srgbClr val="091E42"/>
                </a:solidFill>
                <a:effectLst/>
                <a:latin typeface="freight-text-pro"/>
              </a:rPr>
              <a:t>The cost of the food they serve there</a:t>
            </a:r>
          </a:p>
          <a:p>
            <a:pPr algn="just">
              <a:buFont typeface="+mj-lt"/>
              <a:buAutoNum type="arabicPeriod"/>
            </a:pPr>
            <a:r>
              <a:rPr lang="en-US" b="0" i="0" dirty="0">
                <a:solidFill>
                  <a:srgbClr val="091E42"/>
                </a:solidFill>
                <a:effectLst/>
                <a:latin typeface="freight-text-pro"/>
              </a:rPr>
              <a:t>The number of people accompanying you</a:t>
            </a:r>
          </a:p>
          <a:p>
            <a:pPr algn="just"/>
            <a:r>
              <a:rPr lang="en-US" b="0" i="0" dirty="0">
                <a:solidFill>
                  <a:srgbClr val="091E42"/>
                </a:solidFill>
                <a:effectLst/>
                <a:latin typeface="freight-text-pro"/>
              </a:rPr>
              <a:t>You make such a decision based on multiple such factors. Also, each decision factor has a different ‘weight’, for example, the distance of the place might be more important than the number of people accompanying you. </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1771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Perceptron:</a:t>
            </a:r>
          </a:p>
          <a:p>
            <a:pPr marL="0" lvl="0" indent="0" algn="l" rtl="0">
              <a:spcBef>
                <a:spcPts val="0"/>
              </a:spcBef>
              <a:spcAft>
                <a:spcPts val="1200"/>
              </a:spcAft>
              <a:buNone/>
            </a:pPr>
            <a:r>
              <a:rPr lang="en-US" b="0" i="0" dirty="0" err="1">
                <a:solidFill>
                  <a:srgbClr val="091E42"/>
                </a:solidFill>
                <a:effectLst/>
                <a:latin typeface="freight-text-pro"/>
              </a:rPr>
              <a:t>Perceptrons</a:t>
            </a:r>
            <a:r>
              <a:rPr lang="en-US" b="0" i="0" dirty="0">
                <a:solidFill>
                  <a:srgbClr val="091E42"/>
                </a:solidFill>
                <a:effectLst/>
                <a:latin typeface="freight-text-pro"/>
              </a:rPr>
              <a:t> work in a similar manner. They take some signals as inputs and perform a set of simple calculations to arrive at a decision.</a:t>
            </a:r>
          </a:p>
          <a:p>
            <a:pPr marL="0" lvl="0" indent="0" algn="l" rtl="0">
              <a:spcBef>
                <a:spcPts val="0"/>
              </a:spcBef>
              <a:spcAft>
                <a:spcPts val="1200"/>
              </a:spcAft>
              <a:buNone/>
            </a:pPr>
            <a:endParaRPr lang="en-US" dirty="0">
              <a:solidFill>
                <a:srgbClr val="091E42"/>
              </a:solidFill>
              <a:latin typeface="freight-text-pro"/>
            </a:endParaRPr>
          </a:p>
          <a:p>
            <a:pPr marL="0" lvl="0" indent="0" algn="l" rtl="0">
              <a:spcBef>
                <a:spcPts val="0"/>
              </a:spcBef>
              <a:spcAft>
                <a:spcPts val="1200"/>
              </a:spcAft>
              <a:buNone/>
            </a:pPr>
            <a:r>
              <a:rPr lang="en-US" b="0" i="0" dirty="0">
                <a:solidFill>
                  <a:srgbClr val="091E42"/>
                </a:solidFill>
                <a:effectLst/>
                <a:latin typeface="freight-text-pro"/>
              </a:rPr>
              <a:t>A </a:t>
            </a:r>
            <a:r>
              <a:rPr lang="en-US" b="1" i="0" dirty="0">
                <a:solidFill>
                  <a:srgbClr val="091E42"/>
                </a:solidFill>
                <a:effectLst/>
                <a:latin typeface="freight-text-pro"/>
              </a:rPr>
              <a:t>perceptron </a:t>
            </a:r>
            <a:r>
              <a:rPr lang="en-US" b="0" i="0" dirty="0">
                <a:solidFill>
                  <a:srgbClr val="091E42"/>
                </a:solidFill>
                <a:effectLst/>
                <a:latin typeface="freight-text-pro"/>
              </a:rPr>
              <a:t>acts as a tool that enables you to make a decision based on multiple factors. Each decision factor holds a different ‘weight’, for example, your neighbor, Rohit, may consider the amenities around the house to be more important than the other two factors. </a:t>
            </a: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0249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170DF5-B455-EEBE-E34D-7A49729DD9BA}"/>
              </a:ext>
            </a:extLst>
          </p:cNvPr>
          <p:cNvPicPr>
            <a:picLocks noChangeAspect="1"/>
          </p:cNvPicPr>
          <p:nvPr/>
        </p:nvPicPr>
        <p:blipFill>
          <a:blip r:embed="rId5"/>
          <a:stretch>
            <a:fillRect/>
          </a:stretch>
        </p:blipFill>
        <p:spPr>
          <a:xfrm>
            <a:off x="1421703" y="657082"/>
            <a:ext cx="6300594" cy="3829336"/>
          </a:xfrm>
          <a:prstGeom prst="rect">
            <a:avLst/>
          </a:prstGeom>
        </p:spPr>
      </p:pic>
    </p:spTree>
    <p:extLst>
      <p:ext uri="{BB962C8B-B14F-4D97-AF65-F5344CB8AC3E}">
        <p14:creationId xmlns:p14="http://schemas.microsoft.com/office/powerpoint/2010/main" val="4043991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86921B7-12DF-9CCF-4CAD-8CAFD080F8F9}"/>
              </a:ext>
            </a:extLst>
          </p:cNvPr>
          <p:cNvPicPr>
            <a:picLocks noChangeAspect="1"/>
          </p:cNvPicPr>
          <p:nvPr/>
        </p:nvPicPr>
        <p:blipFill>
          <a:blip r:embed="rId5"/>
          <a:stretch>
            <a:fillRect/>
          </a:stretch>
        </p:blipFill>
        <p:spPr>
          <a:xfrm>
            <a:off x="1007973" y="657616"/>
            <a:ext cx="7128054" cy="3828268"/>
          </a:xfrm>
          <a:prstGeom prst="rect">
            <a:avLst/>
          </a:prstGeom>
        </p:spPr>
      </p:pic>
    </p:spTree>
    <p:extLst>
      <p:ext uri="{BB962C8B-B14F-4D97-AF65-F5344CB8AC3E}">
        <p14:creationId xmlns:p14="http://schemas.microsoft.com/office/powerpoint/2010/main" val="2021899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26C9D7-BDF8-A837-6FB8-42A3BFC57334}"/>
              </a:ext>
            </a:extLst>
          </p:cNvPr>
          <p:cNvPicPr>
            <a:picLocks noChangeAspect="1"/>
          </p:cNvPicPr>
          <p:nvPr/>
        </p:nvPicPr>
        <p:blipFill>
          <a:blip r:embed="rId5"/>
          <a:stretch>
            <a:fillRect/>
          </a:stretch>
        </p:blipFill>
        <p:spPr>
          <a:xfrm>
            <a:off x="1874023" y="439983"/>
            <a:ext cx="5959626" cy="4128892"/>
          </a:xfrm>
          <a:prstGeom prst="rect">
            <a:avLst/>
          </a:prstGeom>
        </p:spPr>
      </p:pic>
    </p:spTree>
    <p:extLst>
      <p:ext uri="{BB962C8B-B14F-4D97-AF65-F5344CB8AC3E}">
        <p14:creationId xmlns:p14="http://schemas.microsoft.com/office/powerpoint/2010/main" val="3245110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CDDCD90-C874-0D2E-1FE7-1217EF10141D}"/>
              </a:ext>
            </a:extLst>
          </p:cNvPr>
          <p:cNvPicPr>
            <a:picLocks noChangeAspect="1"/>
          </p:cNvPicPr>
          <p:nvPr/>
        </p:nvPicPr>
        <p:blipFill>
          <a:blip r:embed="rId5"/>
          <a:stretch>
            <a:fillRect/>
          </a:stretch>
        </p:blipFill>
        <p:spPr>
          <a:xfrm>
            <a:off x="1949101" y="62630"/>
            <a:ext cx="5245798" cy="5018240"/>
          </a:xfrm>
          <a:prstGeom prst="rect">
            <a:avLst/>
          </a:prstGeom>
        </p:spPr>
      </p:pic>
    </p:spTree>
    <p:extLst>
      <p:ext uri="{BB962C8B-B14F-4D97-AF65-F5344CB8AC3E}">
        <p14:creationId xmlns:p14="http://schemas.microsoft.com/office/powerpoint/2010/main" val="2952594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4485768" cy="3416400"/>
          </a:xfrm>
          <a:prstGeom prst="rect">
            <a:avLst/>
          </a:prstGeom>
        </p:spPr>
        <p:txBody>
          <a:bodyPr spcFirstLastPara="1" wrap="square" lIns="91425" tIns="91425" rIns="91425" bIns="91425" anchor="t" anchorCtr="0">
            <a:normAutofit fontScale="92500" lnSpcReduction="20000"/>
          </a:bodyPr>
          <a:lstStyle/>
          <a:p>
            <a:pPr algn="l"/>
            <a:r>
              <a:rPr lang="en-US" b="1" i="0" dirty="0">
                <a:solidFill>
                  <a:srgbClr val="091E42"/>
                </a:solidFill>
                <a:effectLst/>
                <a:latin typeface="circular"/>
              </a:rPr>
              <a:t>Artificial Neuron</a:t>
            </a:r>
          </a:p>
          <a:p>
            <a:pPr algn="l"/>
            <a:r>
              <a:rPr lang="en-US" b="0" i="0" dirty="0">
                <a:solidFill>
                  <a:srgbClr val="091E42"/>
                </a:solidFill>
                <a:effectLst/>
                <a:latin typeface="freight-text-pro"/>
              </a:rPr>
              <a:t>Now that you have a basic understanding of </a:t>
            </a:r>
            <a:r>
              <a:rPr lang="en-US" b="0" i="0" dirty="0" err="1">
                <a:solidFill>
                  <a:srgbClr val="091E42"/>
                </a:solidFill>
                <a:effectLst/>
                <a:latin typeface="freight-text-pro"/>
              </a:rPr>
              <a:t>perceptrons</a:t>
            </a:r>
            <a:r>
              <a:rPr lang="en-US" b="0" i="0" dirty="0">
                <a:solidFill>
                  <a:srgbClr val="091E42"/>
                </a:solidFill>
                <a:effectLst/>
                <a:latin typeface="freight-text-pro"/>
              </a:rPr>
              <a:t>, let’s study the design of Artificial Neural Networks (ANNs).  </a:t>
            </a:r>
          </a:p>
          <a:p>
            <a:pPr algn="just"/>
            <a:r>
              <a:rPr lang="en-US" b="0" i="0" dirty="0">
                <a:solidFill>
                  <a:srgbClr val="091E42"/>
                </a:solidFill>
                <a:effectLst/>
                <a:latin typeface="freight-text-pro"/>
              </a:rPr>
              <a:t>Neural networks are a collection of artificial neurons arranged in a particular structure. In this segment, you will understand how a single artificial neuron works, i.e., how it converts inputs into outputs. You will also understand the topology or structure of large neural networks. Let’s get started by understanding the basic structure of an artificial neuron.</a:t>
            </a:r>
          </a:p>
          <a:p>
            <a:pPr marL="0" lvl="0" indent="0" algn="l" rtl="0">
              <a:spcBef>
                <a:spcPts val="0"/>
              </a:spcBef>
              <a:spcAft>
                <a:spcPts val="1200"/>
              </a:spcAft>
              <a:buNone/>
            </a:pP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rtificial Neuron">
            <a:extLst>
              <a:ext uri="{FF2B5EF4-FFF2-40B4-BE49-F238E27FC236}">
                <a16:creationId xmlns:a16="http://schemas.microsoft.com/office/drawing/2014/main" id="{D1C0FDC0-8CC7-34DF-4E67-81874CBDE7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7352" y="1559490"/>
            <a:ext cx="3936566" cy="202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81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3:</a:t>
            </a: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53C262E-0F0A-D39E-7879-7AD31EDD8010}"/>
              </a:ext>
            </a:extLst>
          </p:cNvPr>
          <p:cNvPicPr>
            <a:picLocks noChangeAspect="1"/>
          </p:cNvPicPr>
          <p:nvPr/>
        </p:nvPicPr>
        <p:blipFill>
          <a:blip r:embed="rId5"/>
          <a:stretch>
            <a:fillRect/>
          </a:stretch>
        </p:blipFill>
        <p:spPr>
          <a:xfrm>
            <a:off x="3966016" y="57195"/>
            <a:ext cx="5098096" cy="2803480"/>
          </a:xfrm>
          <a:prstGeom prst="rect">
            <a:avLst/>
          </a:prstGeom>
        </p:spPr>
      </p:pic>
      <p:pic>
        <p:nvPicPr>
          <p:cNvPr id="4" name="Picture 2">
            <a:extLst>
              <a:ext uri="{FF2B5EF4-FFF2-40B4-BE49-F238E27FC236}">
                <a16:creationId xmlns:a16="http://schemas.microsoft.com/office/drawing/2014/main" id="{53DAFEFB-EF51-F56C-DAD5-554E1EBB05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527503"/>
            <a:ext cx="4026222" cy="349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460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4485768" cy="3416400"/>
          </a:xfrm>
          <a:prstGeom prst="rect">
            <a:avLst/>
          </a:prstGeom>
        </p:spPr>
        <p:txBody>
          <a:bodyPr spcFirstLastPara="1" wrap="square" lIns="91425" tIns="91425" rIns="91425" bIns="91425" anchor="t" anchorCtr="0">
            <a:normAutofit fontScale="62500" lnSpcReduction="20000"/>
          </a:bodyPr>
          <a:lstStyle/>
          <a:p>
            <a:pPr algn="l"/>
            <a:r>
              <a:rPr lang="en-US" b="1" i="0" dirty="0">
                <a:solidFill>
                  <a:srgbClr val="091E42"/>
                </a:solidFill>
                <a:effectLst/>
                <a:latin typeface="circular"/>
              </a:rPr>
              <a:t>Artificial Neuron</a:t>
            </a:r>
          </a:p>
          <a:p>
            <a:pPr algn="just"/>
            <a:r>
              <a:rPr lang="en-US" b="0" i="0" dirty="0">
                <a:solidFill>
                  <a:srgbClr val="091E42"/>
                </a:solidFill>
                <a:effectLst/>
                <a:latin typeface="freight-text-pro"/>
              </a:rPr>
              <a:t>multiple artificial neurons in a neural network are arranged in different layers. The first layer is known as the </a:t>
            </a:r>
            <a:r>
              <a:rPr lang="en-US" b="1" i="0" dirty="0">
                <a:solidFill>
                  <a:srgbClr val="091E42"/>
                </a:solidFill>
                <a:effectLst/>
                <a:latin typeface="freight-text-pro"/>
              </a:rPr>
              <a:t>input layer</a:t>
            </a:r>
            <a:r>
              <a:rPr lang="en-US" b="0" i="0" dirty="0">
                <a:solidFill>
                  <a:srgbClr val="091E42"/>
                </a:solidFill>
                <a:effectLst/>
                <a:latin typeface="freight-text-pro"/>
              </a:rPr>
              <a:t>, and the last layer is called the </a:t>
            </a:r>
            <a:r>
              <a:rPr lang="en-US" b="1" i="0" dirty="0">
                <a:solidFill>
                  <a:srgbClr val="091E42"/>
                </a:solidFill>
                <a:effectLst/>
                <a:latin typeface="freight-text-pro"/>
              </a:rPr>
              <a:t>output layer</a:t>
            </a:r>
            <a:r>
              <a:rPr lang="en-US" b="0" i="0" dirty="0">
                <a:solidFill>
                  <a:srgbClr val="091E42"/>
                </a:solidFill>
                <a:effectLst/>
                <a:latin typeface="freight-text-pro"/>
              </a:rPr>
              <a:t>. The layers in between these two are the </a:t>
            </a:r>
            <a:r>
              <a:rPr lang="en-US" b="1" i="0" dirty="0">
                <a:solidFill>
                  <a:srgbClr val="091E42"/>
                </a:solidFill>
                <a:effectLst/>
                <a:latin typeface="freight-text-pro"/>
              </a:rPr>
              <a:t>hidden layers</a:t>
            </a:r>
            <a:r>
              <a:rPr lang="en-US" b="0" i="0" dirty="0">
                <a:solidFill>
                  <a:srgbClr val="091E42"/>
                </a:solidFill>
                <a:effectLst/>
                <a:latin typeface="freight-text-pro"/>
              </a:rPr>
              <a:t>.</a:t>
            </a:r>
          </a:p>
          <a:p>
            <a:pPr marL="114300" indent="0" algn="just">
              <a:buNone/>
            </a:pPr>
            <a:endParaRPr lang="en-US" b="0" i="0" dirty="0">
              <a:solidFill>
                <a:srgbClr val="091E42"/>
              </a:solidFill>
              <a:effectLst/>
              <a:latin typeface="freight-text-pro"/>
            </a:endParaRPr>
          </a:p>
          <a:p>
            <a:pPr algn="just"/>
            <a:r>
              <a:rPr lang="en-US" b="0" i="0" dirty="0">
                <a:solidFill>
                  <a:srgbClr val="091E42"/>
                </a:solidFill>
                <a:effectLst/>
                <a:latin typeface="freight-text-pro"/>
              </a:rPr>
              <a:t>The number of neurons in the input layer is equal to the number of attributes in the data set, and the </a:t>
            </a:r>
            <a:r>
              <a:rPr lang="en-US" b="1" i="0" dirty="0">
                <a:solidFill>
                  <a:srgbClr val="091E42"/>
                </a:solidFill>
                <a:effectLst/>
                <a:latin typeface="freight-text-pro"/>
              </a:rPr>
              <a:t>number of neurons in the output layer is determined by the number of classes of the target variable </a:t>
            </a:r>
            <a:r>
              <a:rPr lang="en-US" b="0" i="0" dirty="0">
                <a:solidFill>
                  <a:srgbClr val="091E42"/>
                </a:solidFill>
                <a:effectLst/>
                <a:latin typeface="freight-text-pro"/>
              </a:rPr>
              <a:t>(for a classification problem).</a:t>
            </a:r>
          </a:p>
          <a:p>
            <a:pPr marL="114300" indent="0" algn="just">
              <a:buNone/>
            </a:pPr>
            <a:endParaRPr lang="en-US" b="0" i="0" dirty="0">
              <a:solidFill>
                <a:srgbClr val="091E42"/>
              </a:solidFill>
              <a:effectLst/>
              <a:latin typeface="freight-text-pro"/>
            </a:endParaRPr>
          </a:p>
          <a:p>
            <a:pPr algn="just"/>
            <a:r>
              <a:rPr lang="en-US" b="0" i="0" dirty="0">
                <a:solidFill>
                  <a:srgbClr val="091E42"/>
                </a:solidFill>
                <a:effectLst/>
                <a:latin typeface="freight-text-pro"/>
              </a:rPr>
              <a:t>For a </a:t>
            </a:r>
            <a:r>
              <a:rPr lang="en-US" b="1" i="0" dirty="0">
                <a:solidFill>
                  <a:srgbClr val="091E42"/>
                </a:solidFill>
                <a:effectLst/>
                <a:latin typeface="freight-text-pro"/>
              </a:rPr>
              <a:t>regression problem</a:t>
            </a:r>
            <a:r>
              <a:rPr lang="en-US" b="0" i="0" dirty="0">
                <a:solidFill>
                  <a:srgbClr val="091E42"/>
                </a:solidFill>
                <a:effectLst/>
                <a:latin typeface="freight-text-pro"/>
              </a:rPr>
              <a:t>, the number of neurons in the output layer would be 1 (a numeric variable). Take a look at the image given below to understand the topology of neural networks in the case of classification and regression problems. </a:t>
            </a:r>
          </a:p>
          <a:p>
            <a:pPr marL="0" lvl="0" indent="0" algn="l" rtl="0">
              <a:spcBef>
                <a:spcPts val="0"/>
              </a:spcBef>
              <a:spcAft>
                <a:spcPts val="1200"/>
              </a:spcAft>
              <a:buNone/>
            </a:pP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lassification and Regression Neural Network">
            <a:extLst>
              <a:ext uri="{FF2B5EF4-FFF2-40B4-BE49-F238E27FC236}">
                <a16:creationId xmlns:a16="http://schemas.microsoft.com/office/drawing/2014/main" id="{661D00CC-49BE-2EC6-DFB7-52B9E390A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388" y="737419"/>
            <a:ext cx="3807912" cy="340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874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Inputs and Outputs of a Neural Network:</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Numerical Representation of Handwritten Number Zero ">
            <a:extLst>
              <a:ext uri="{FF2B5EF4-FFF2-40B4-BE49-F238E27FC236}">
                <a16:creationId xmlns:a16="http://schemas.microsoft.com/office/drawing/2014/main" id="{ECF9D8F7-A1DB-D14F-0CC2-E19561F85C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405" y="1754905"/>
            <a:ext cx="6325742" cy="221154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GB Channels">
            <a:extLst>
              <a:ext uri="{FF2B5EF4-FFF2-40B4-BE49-F238E27FC236}">
                <a16:creationId xmlns:a16="http://schemas.microsoft.com/office/drawing/2014/main" id="{ADBC5B46-D1AB-5EA8-3A86-41D82525C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650" y="0"/>
            <a:ext cx="203835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172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10</a:t>
            </a: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294CF05-86C2-6205-8900-979BB7C23C24}"/>
              </a:ext>
            </a:extLst>
          </p:cNvPr>
          <p:cNvPicPr>
            <a:picLocks noChangeAspect="1"/>
          </p:cNvPicPr>
          <p:nvPr/>
        </p:nvPicPr>
        <p:blipFill>
          <a:blip r:embed="rId5"/>
          <a:stretch>
            <a:fillRect/>
          </a:stretch>
        </p:blipFill>
        <p:spPr>
          <a:xfrm>
            <a:off x="2312207" y="181136"/>
            <a:ext cx="6751905" cy="4092295"/>
          </a:xfrm>
          <a:prstGeom prst="rect">
            <a:avLst/>
          </a:prstGeom>
        </p:spPr>
      </p:pic>
    </p:spTree>
    <p:extLst>
      <p:ext uri="{BB962C8B-B14F-4D97-AF65-F5344CB8AC3E}">
        <p14:creationId xmlns:p14="http://schemas.microsoft.com/office/powerpoint/2010/main" val="2279027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11:</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5CC9144-A54D-0620-5DD1-F5D36DEBB7A9}"/>
              </a:ext>
            </a:extLst>
          </p:cNvPr>
          <p:cNvPicPr>
            <a:picLocks noChangeAspect="1"/>
          </p:cNvPicPr>
          <p:nvPr/>
        </p:nvPicPr>
        <p:blipFill>
          <a:blip r:embed="rId5"/>
          <a:stretch>
            <a:fillRect/>
          </a:stretch>
        </p:blipFill>
        <p:spPr>
          <a:xfrm>
            <a:off x="1877915" y="200416"/>
            <a:ext cx="5250384" cy="4742668"/>
          </a:xfrm>
          <a:prstGeom prst="rect">
            <a:avLst/>
          </a:prstGeom>
        </p:spPr>
      </p:pic>
    </p:spTree>
    <p:extLst>
      <p:ext uri="{BB962C8B-B14F-4D97-AF65-F5344CB8AC3E}">
        <p14:creationId xmlns:p14="http://schemas.microsoft.com/office/powerpoint/2010/main" val="26616850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Question 12:</a:t>
            </a: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9AF358E-D22D-F088-C608-89C4428675CA}"/>
              </a:ext>
            </a:extLst>
          </p:cNvPr>
          <p:cNvPicPr>
            <a:picLocks noChangeAspect="1"/>
          </p:cNvPicPr>
          <p:nvPr/>
        </p:nvPicPr>
        <p:blipFill>
          <a:blip r:embed="rId5"/>
          <a:stretch>
            <a:fillRect/>
          </a:stretch>
        </p:blipFill>
        <p:spPr>
          <a:xfrm>
            <a:off x="2286001" y="586411"/>
            <a:ext cx="6683319" cy="3795089"/>
          </a:xfrm>
          <a:prstGeom prst="rect">
            <a:avLst/>
          </a:prstGeom>
        </p:spPr>
      </p:pic>
    </p:spTree>
    <p:extLst>
      <p:ext uri="{BB962C8B-B14F-4D97-AF65-F5344CB8AC3E}">
        <p14:creationId xmlns:p14="http://schemas.microsoft.com/office/powerpoint/2010/main" val="525511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b="0" i="0" dirty="0">
                <a:solidFill>
                  <a:srgbClr val="091E42"/>
                </a:solidFill>
                <a:effectLst/>
                <a:latin typeface="freight-text-pro"/>
              </a:rPr>
              <a:t>Depending on the nature of the given task, the outputs of neural networks can either be in the form of classes (if it is a classification problem) or numeric (if it is a regression problem). </a:t>
            </a:r>
            <a:br>
              <a:rPr lang="en-US" dirty="0"/>
            </a:br>
            <a:r>
              <a:rPr lang="en-US" b="0" i="0" dirty="0">
                <a:solidFill>
                  <a:srgbClr val="091E42"/>
                </a:solidFill>
                <a:effectLst/>
                <a:latin typeface="freight-text-pro"/>
              </a:rPr>
              <a:t>One of the commonly used output functions is the </a:t>
            </a:r>
            <a:r>
              <a:rPr lang="en-US" b="1" i="0" dirty="0" err="1">
                <a:solidFill>
                  <a:srgbClr val="091E42"/>
                </a:solidFill>
                <a:effectLst/>
                <a:latin typeface="freight-text-pro"/>
              </a:rPr>
              <a:t>softmax</a:t>
            </a:r>
            <a:r>
              <a:rPr lang="en-US" b="1" i="0" dirty="0">
                <a:solidFill>
                  <a:srgbClr val="091E42"/>
                </a:solidFill>
                <a:effectLst/>
                <a:latin typeface="freight-text-pro"/>
              </a:rPr>
              <a:t> function</a:t>
            </a:r>
            <a:r>
              <a:rPr lang="en-US" b="0" i="0" dirty="0">
                <a:solidFill>
                  <a:srgbClr val="091E42"/>
                </a:solidFill>
                <a:effectLst/>
                <a:latin typeface="freight-text-pro"/>
              </a:rPr>
              <a:t> for classification. Take a look at the graphical representation of the </a:t>
            </a:r>
            <a:r>
              <a:rPr lang="en-US" b="0" i="0" dirty="0" err="1">
                <a:solidFill>
                  <a:srgbClr val="091E42"/>
                </a:solidFill>
                <a:effectLst/>
                <a:latin typeface="freight-text-pro"/>
              </a:rPr>
              <a:t>softmax</a:t>
            </a:r>
            <a:r>
              <a:rPr lang="en-US" b="0" i="0" dirty="0">
                <a:solidFill>
                  <a:srgbClr val="091E42"/>
                </a:solidFill>
                <a:effectLst/>
                <a:latin typeface="freight-text-pro"/>
              </a:rPr>
              <a:t> function shown below.</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Softmax Function">
            <a:extLst>
              <a:ext uri="{FF2B5EF4-FFF2-40B4-BE49-F238E27FC236}">
                <a16:creationId xmlns:a16="http://schemas.microsoft.com/office/drawing/2014/main" id="{0D3D4B5A-B21B-D469-B11A-EF7A0E3D35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2952" y="2860675"/>
            <a:ext cx="258127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332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159B66-0ECE-E9A7-35A7-5E743B018AC6}"/>
              </a:ext>
            </a:extLst>
          </p:cNvPr>
          <p:cNvPicPr>
            <a:picLocks noChangeAspect="1"/>
          </p:cNvPicPr>
          <p:nvPr/>
        </p:nvPicPr>
        <p:blipFill>
          <a:blip r:embed="rId5"/>
          <a:stretch>
            <a:fillRect/>
          </a:stretch>
        </p:blipFill>
        <p:spPr>
          <a:xfrm>
            <a:off x="2044379" y="162838"/>
            <a:ext cx="5055242" cy="4817824"/>
          </a:xfrm>
          <a:prstGeom prst="rect">
            <a:avLst/>
          </a:prstGeom>
        </p:spPr>
      </p:pic>
    </p:spTree>
    <p:extLst>
      <p:ext uri="{BB962C8B-B14F-4D97-AF65-F5344CB8AC3E}">
        <p14:creationId xmlns:p14="http://schemas.microsoft.com/office/powerpoint/2010/main" val="694679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gn="l"/>
            <a:r>
              <a:rPr lang="en-US" b="1" i="0" dirty="0">
                <a:solidFill>
                  <a:srgbClr val="091E42"/>
                </a:solidFill>
                <a:effectLst/>
                <a:latin typeface="circular"/>
              </a:rPr>
              <a:t>Workings of a Single Neuron</a:t>
            </a:r>
          </a:p>
          <a:p>
            <a:pPr algn="l"/>
            <a:r>
              <a:rPr lang="en-US" b="0" i="0" dirty="0">
                <a:solidFill>
                  <a:srgbClr val="091E42"/>
                </a:solidFill>
                <a:effectLst/>
                <a:latin typeface="freight-text-pro"/>
              </a:rPr>
              <a:t>In this segment, you will learn how to define the input, the processing of this input and the corresponding output from a single neuron. In the video below, we will be showing you in detail the structure and working of an artificial neuron.</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Artificial Neuron">
            <a:extLst>
              <a:ext uri="{FF2B5EF4-FFF2-40B4-BE49-F238E27FC236}">
                <a16:creationId xmlns:a16="http://schemas.microsoft.com/office/drawing/2014/main" id="{1F1AD0E3-459E-ED49-7CA8-74FAE76955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1304" y="2608262"/>
            <a:ext cx="2945200" cy="224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5029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b="0" i="0" dirty="0">
                <a:solidFill>
                  <a:srgbClr val="091E42"/>
                </a:solidFill>
                <a:effectLst/>
                <a:latin typeface="freight-text-pro"/>
              </a:rPr>
              <a:t>An in-depth representation of the cumulative input as the output is given below:</a:t>
            </a:r>
          </a:p>
          <a:p>
            <a:pPr marL="0" lvl="0" indent="0" algn="l" rtl="0">
              <a:spcBef>
                <a:spcPts val="0"/>
              </a:spcBef>
              <a:spcAft>
                <a:spcPts val="1200"/>
              </a:spcAft>
              <a:buNone/>
            </a:pP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Representation of the Cumulative Input">
            <a:extLst>
              <a:ext uri="{FF2B5EF4-FFF2-40B4-BE49-F238E27FC236}">
                <a16:creationId xmlns:a16="http://schemas.microsoft.com/office/drawing/2014/main" id="{9FF28B1C-0E00-37A9-8493-862E5E04C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2947" y="1566039"/>
            <a:ext cx="6678106" cy="341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193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Different Activation Functions:</a:t>
            </a:r>
          </a:p>
          <a:p>
            <a:pPr marL="0" lvl="0" indent="0" algn="l" rtl="0">
              <a:spcBef>
                <a:spcPts val="0"/>
              </a:spcBef>
              <a:spcAft>
                <a:spcPts val="1200"/>
              </a:spcAft>
              <a:buNone/>
            </a:pP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Types of Activation Functions">
            <a:extLst>
              <a:ext uri="{FF2B5EF4-FFF2-40B4-BE49-F238E27FC236}">
                <a16:creationId xmlns:a16="http://schemas.microsoft.com/office/drawing/2014/main" id="{8F087BC5-750C-D400-593D-8BF1940A9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00" y="1736585"/>
            <a:ext cx="6576164" cy="255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230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b="1" i="0" dirty="0">
                <a:solidFill>
                  <a:srgbClr val="091E42"/>
                </a:solidFill>
                <a:effectLst/>
                <a:latin typeface="circular"/>
              </a:rPr>
              <a:t>Concept of a </a:t>
            </a:r>
          </a:p>
          <a:p>
            <a:pPr marL="0" indent="0">
              <a:spcAft>
                <a:spcPts val="1200"/>
              </a:spcAft>
              <a:buNone/>
            </a:pPr>
            <a:r>
              <a:rPr lang="en-US" b="1" i="0" dirty="0">
                <a:solidFill>
                  <a:srgbClr val="091E42"/>
                </a:solidFill>
                <a:effectLst/>
                <a:latin typeface="circular"/>
              </a:rPr>
              <a:t>Hyperplane in 3D</a:t>
            </a:r>
          </a:p>
          <a:p>
            <a:pPr marL="0" lvl="0" indent="0" algn="l" rtl="0">
              <a:spcBef>
                <a:spcPts val="0"/>
              </a:spcBef>
              <a:spcAft>
                <a:spcPts val="1200"/>
              </a:spcAft>
              <a:buNone/>
            </a:pPr>
            <a:r>
              <a:rPr lang="en-IN" dirty="0"/>
              <a:t>Question: 4</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C3D80CE-9ED8-76D0-D7DF-F01AD6E607C3}"/>
              </a:ext>
            </a:extLst>
          </p:cNvPr>
          <p:cNvPicPr>
            <a:picLocks noChangeAspect="1"/>
          </p:cNvPicPr>
          <p:nvPr/>
        </p:nvPicPr>
        <p:blipFill>
          <a:blip r:embed="rId5"/>
          <a:stretch>
            <a:fillRect/>
          </a:stretch>
        </p:blipFill>
        <p:spPr>
          <a:xfrm>
            <a:off x="2613722" y="0"/>
            <a:ext cx="3916555" cy="5143500"/>
          </a:xfrm>
          <a:prstGeom prst="rect">
            <a:avLst/>
          </a:prstGeom>
        </p:spPr>
      </p:pic>
    </p:spTree>
    <p:extLst>
      <p:ext uri="{BB962C8B-B14F-4D97-AF65-F5344CB8AC3E}">
        <p14:creationId xmlns:p14="http://schemas.microsoft.com/office/powerpoint/2010/main" val="5544935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288DF39-DFC5-7C3D-082D-512A63E299A8}"/>
              </a:ext>
            </a:extLst>
          </p:cNvPr>
          <p:cNvPicPr>
            <a:picLocks noChangeAspect="1"/>
          </p:cNvPicPr>
          <p:nvPr/>
        </p:nvPicPr>
        <p:blipFill>
          <a:blip r:embed="rId5"/>
          <a:stretch>
            <a:fillRect/>
          </a:stretch>
        </p:blipFill>
        <p:spPr>
          <a:xfrm>
            <a:off x="1180806" y="737419"/>
            <a:ext cx="6782388" cy="3619814"/>
          </a:xfrm>
          <a:prstGeom prst="rect">
            <a:avLst/>
          </a:prstGeom>
        </p:spPr>
      </p:pic>
    </p:spTree>
    <p:extLst>
      <p:ext uri="{BB962C8B-B14F-4D97-AF65-F5344CB8AC3E}">
        <p14:creationId xmlns:p14="http://schemas.microsoft.com/office/powerpoint/2010/main" val="22391120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6419BA6-4CDE-0785-3632-FDC637311256}"/>
              </a:ext>
            </a:extLst>
          </p:cNvPr>
          <p:cNvPicPr>
            <a:picLocks noChangeAspect="1"/>
          </p:cNvPicPr>
          <p:nvPr/>
        </p:nvPicPr>
        <p:blipFill>
          <a:blip r:embed="rId5"/>
          <a:stretch>
            <a:fillRect/>
          </a:stretch>
        </p:blipFill>
        <p:spPr>
          <a:xfrm>
            <a:off x="1922745" y="322466"/>
            <a:ext cx="5899758" cy="4059034"/>
          </a:xfrm>
          <a:prstGeom prst="rect">
            <a:avLst/>
          </a:prstGeom>
        </p:spPr>
      </p:pic>
    </p:spTree>
    <p:extLst>
      <p:ext uri="{BB962C8B-B14F-4D97-AF65-F5344CB8AC3E}">
        <p14:creationId xmlns:p14="http://schemas.microsoft.com/office/powerpoint/2010/main" val="1746958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B030720-356D-1520-3DDE-04D06E484907}"/>
              </a:ext>
            </a:extLst>
          </p:cNvPr>
          <p:cNvPicPr>
            <a:picLocks noChangeAspect="1"/>
          </p:cNvPicPr>
          <p:nvPr/>
        </p:nvPicPr>
        <p:blipFill>
          <a:blip r:embed="rId5"/>
          <a:stretch>
            <a:fillRect/>
          </a:stretch>
        </p:blipFill>
        <p:spPr>
          <a:xfrm>
            <a:off x="1911652" y="491822"/>
            <a:ext cx="6698560" cy="4077053"/>
          </a:xfrm>
          <a:prstGeom prst="rect">
            <a:avLst/>
          </a:prstGeom>
        </p:spPr>
      </p:pic>
    </p:spTree>
    <p:extLst>
      <p:ext uri="{BB962C8B-B14F-4D97-AF65-F5344CB8AC3E}">
        <p14:creationId xmlns:p14="http://schemas.microsoft.com/office/powerpoint/2010/main" val="38188672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gn="l"/>
            <a:r>
              <a:rPr lang="en-US" b="1" i="0" dirty="0">
                <a:solidFill>
                  <a:srgbClr val="091E42"/>
                </a:solidFill>
                <a:effectLst/>
                <a:latin typeface="circular"/>
              </a:rPr>
              <a:t>Parameters and Hyperparameters of Neural Network</a:t>
            </a:r>
          </a:p>
          <a:p>
            <a:pPr algn="just"/>
            <a:r>
              <a:rPr lang="en-US" b="0" i="0" dirty="0">
                <a:solidFill>
                  <a:srgbClr val="091E42"/>
                </a:solidFill>
                <a:effectLst/>
                <a:latin typeface="freight-text-pro"/>
              </a:rPr>
              <a:t>Neural networks require rigorous training, but what does it mean to train neural networks? What are the parameters that the network learns during training, and what are the hyperparameters that you (as the network is designed) need to specify beforehand?</a:t>
            </a:r>
          </a:p>
          <a:p>
            <a:pPr marL="0" lvl="0" indent="0" algn="l" rtl="0">
              <a:spcBef>
                <a:spcPts val="0"/>
              </a:spcBef>
              <a:spcAft>
                <a:spcPts val="1200"/>
              </a:spcAft>
              <a:buNone/>
            </a:pPr>
            <a:r>
              <a:rPr lang="en-US" b="0" i="0" dirty="0">
                <a:solidFill>
                  <a:srgbClr val="091E42"/>
                </a:solidFill>
                <a:effectLst/>
                <a:latin typeface="freight-text-pro"/>
              </a:rPr>
              <a:t>Neural networks are no different; they are trained on </a:t>
            </a:r>
            <a:r>
              <a:rPr lang="en-US" b="1" i="0" dirty="0">
                <a:solidFill>
                  <a:srgbClr val="091E42"/>
                </a:solidFill>
                <a:effectLst/>
                <a:latin typeface="freight-text-pro"/>
              </a:rPr>
              <a:t>weights and biases.</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909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algn="l"/>
            <a:r>
              <a:rPr lang="en-US" b="0" i="0" dirty="0">
                <a:solidFill>
                  <a:srgbClr val="091E42"/>
                </a:solidFill>
                <a:effectLst/>
                <a:latin typeface="freight-text-pro"/>
              </a:rPr>
              <a:t>During training, the neural network learning algorithm fits various models to the training data and selects the best prediction model. The learning algorithm is trained with a fixed set of </a:t>
            </a:r>
            <a:r>
              <a:rPr lang="en-US" b="1" i="0" dirty="0">
                <a:solidFill>
                  <a:srgbClr val="091E42"/>
                </a:solidFill>
                <a:effectLst/>
                <a:latin typeface="freight-text-pro"/>
              </a:rPr>
              <a:t>hyperparameters </a:t>
            </a:r>
            <a:r>
              <a:rPr lang="en-US" b="0" i="0" dirty="0">
                <a:solidFill>
                  <a:srgbClr val="091E42"/>
                </a:solidFill>
                <a:effectLst/>
                <a:latin typeface="freight-text-pro"/>
              </a:rPr>
              <a:t>associated with the network structure. Some of the important hyperparameters to consider to decide the network structure are given below:</a:t>
            </a:r>
          </a:p>
          <a:p>
            <a:pPr algn="l">
              <a:buFont typeface="Arial" panose="020B0604020202020204" pitchFamily="34" charset="0"/>
              <a:buChar char="•"/>
            </a:pPr>
            <a:r>
              <a:rPr lang="en-US" b="0" i="0" dirty="0">
                <a:solidFill>
                  <a:srgbClr val="091E42"/>
                </a:solidFill>
                <a:effectLst/>
                <a:latin typeface="freight-text-pro"/>
              </a:rPr>
              <a:t>Number of layers</a:t>
            </a:r>
          </a:p>
          <a:p>
            <a:pPr algn="l">
              <a:buFont typeface="Arial" panose="020B0604020202020204" pitchFamily="34" charset="0"/>
              <a:buChar char="•"/>
            </a:pPr>
            <a:r>
              <a:rPr lang="en-US" b="0" i="0" dirty="0">
                <a:solidFill>
                  <a:srgbClr val="091E42"/>
                </a:solidFill>
                <a:effectLst/>
                <a:latin typeface="freight-text-pro"/>
              </a:rPr>
              <a:t>Number of neurons in the input, hidden and output layers</a:t>
            </a:r>
          </a:p>
          <a:p>
            <a:pPr algn="l">
              <a:buFont typeface="Arial" panose="020B0604020202020204" pitchFamily="34" charset="0"/>
              <a:buChar char="•"/>
            </a:pPr>
            <a:r>
              <a:rPr lang="en-US" b="0" i="0" dirty="0">
                <a:solidFill>
                  <a:srgbClr val="091E42"/>
                </a:solidFill>
                <a:effectLst/>
                <a:latin typeface="freight-text-pro"/>
              </a:rPr>
              <a:t>Learning rate (the step size taken each time we update the weights and biases of an ANN)</a:t>
            </a:r>
          </a:p>
          <a:p>
            <a:pPr algn="l">
              <a:buFont typeface="Arial" panose="020B0604020202020204" pitchFamily="34" charset="0"/>
              <a:buChar char="•"/>
            </a:pPr>
            <a:r>
              <a:rPr lang="en-US" b="0" i="0" dirty="0">
                <a:solidFill>
                  <a:srgbClr val="091E42"/>
                </a:solidFill>
                <a:effectLst/>
                <a:latin typeface="freight-text-pro"/>
              </a:rPr>
              <a:t>Number of epochs (the number of times the entire training data set passes through the neural network)</a:t>
            </a:r>
          </a:p>
          <a:p>
            <a:pPr algn="l"/>
            <a:r>
              <a:rPr lang="en-US" b="0" i="0" dirty="0">
                <a:solidFill>
                  <a:srgbClr val="091E42"/>
                </a:solidFill>
                <a:effectLst/>
                <a:latin typeface="freight-text-pro"/>
              </a:rPr>
              <a:t>The purpose of training the learning algorithm is to obtain optimum weights and biases that form the </a:t>
            </a:r>
            <a:r>
              <a:rPr lang="en-US" b="1" i="0" dirty="0">
                <a:solidFill>
                  <a:srgbClr val="091E42"/>
                </a:solidFill>
                <a:effectLst/>
                <a:latin typeface="freight-text-pro"/>
              </a:rPr>
              <a:t>parameters</a:t>
            </a:r>
            <a:r>
              <a:rPr lang="en-US" b="0" i="0" dirty="0">
                <a:solidFill>
                  <a:srgbClr val="091E42"/>
                </a:solidFill>
                <a:effectLst/>
                <a:latin typeface="freight-text-pro"/>
              </a:rPr>
              <a:t> of the network.</a:t>
            </a:r>
          </a:p>
          <a:p>
            <a:pPr marL="0" lvl="0" indent="0" algn="l" rtl="0">
              <a:spcBef>
                <a:spcPts val="0"/>
              </a:spcBef>
              <a:spcAft>
                <a:spcPts val="1200"/>
              </a:spcAft>
              <a:buNone/>
            </a:pP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6559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3915834" cy="3416400"/>
          </a:xfrm>
          <a:prstGeom prst="rect">
            <a:avLst/>
          </a:prstGeom>
        </p:spPr>
        <p:txBody>
          <a:bodyPr spcFirstLastPara="1" wrap="square" lIns="91425" tIns="91425" rIns="91425" bIns="91425" anchor="t" anchorCtr="0">
            <a:normAutofit fontScale="92500" lnSpcReduction="20000"/>
          </a:bodyPr>
          <a:lstStyle/>
          <a:p>
            <a:pPr algn="l"/>
            <a:r>
              <a:rPr lang="en-US" b="0" i="0" dirty="0">
                <a:solidFill>
                  <a:srgbClr val="091E42"/>
                </a:solidFill>
                <a:effectLst/>
                <a:latin typeface="freight-text-pro"/>
              </a:rPr>
              <a:t>The notations that you will come across going forward are as follows:</a:t>
            </a:r>
          </a:p>
          <a:p>
            <a:pPr algn="l">
              <a:buFont typeface="+mj-lt"/>
              <a:buAutoNum type="arabicPeriod"/>
            </a:pPr>
            <a:r>
              <a:rPr lang="en-US" b="1" i="0" dirty="0">
                <a:solidFill>
                  <a:srgbClr val="091E42"/>
                </a:solidFill>
                <a:effectLst/>
                <a:latin typeface="freight-text-pro"/>
              </a:rPr>
              <a:t>W</a:t>
            </a:r>
            <a:r>
              <a:rPr lang="en-US" b="0" i="0" dirty="0">
                <a:solidFill>
                  <a:srgbClr val="091E42"/>
                </a:solidFill>
                <a:effectLst/>
                <a:latin typeface="freight-text-pro"/>
              </a:rPr>
              <a:t> represents the weight matrix.</a:t>
            </a:r>
          </a:p>
          <a:p>
            <a:pPr algn="l">
              <a:buFont typeface="+mj-lt"/>
              <a:buAutoNum type="arabicPeriod"/>
            </a:pPr>
            <a:r>
              <a:rPr lang="en-US" b="1" i="0" dirty="0">
                <a:solidFill>
                  <a:srgbClr val="091E42"/>
                </a:solidFill>
                <a:effectLst/>
                <a:latin typeface="freight-text-pro"/>
              </a:rPr>
              <a:t>b</a:t>
            </a:r>
            <a:r>
              <a:rPr lang="en-US" b="0" i="0" dirty="0">
                <a:solidFill>
                  <a:srgbClr val="091E42"/>
                </a:solidFill>
                <a:effectLst/>
                <a:latin typeface="freight-text-pro"/>
              </a:rPr>
              <a:t> stands for bias.</a:t>
            </a:r>
          </a:p>
          <a:p>
            <a:pPr algn="l">
              <a:buFont typeface="+mj-lt"/>
              <a:buAutoNum type="arabicPeriod"/>
            </a:pPr>
            <a:r>
              <a:rPr lang="en-US" b="1" i="0" dirty="0">
                <a:solidFill>
                  <a:srgbClr val="091E42"/>
                </a:solidFill>
                <a:effectLst/>
                <a:latin typeface="freight-text-pro"/>
              </a:rPr>
              <a:t>x</a:t>
            </a:r>
            <a:r>
              <a:rPr lang="en-US" b="0" i="0" dirty="0">
                <a:solidFill>
                  <a:srgbClr val="091E42"/>
                </a:solidFill>
                <a:effectLst/>
                <a:latin typeface="freight-text-pro"/>
              </a:rPr>
              <a:t> represents the input.</a:t>
            </a:r>
          </a:p>
          <a:p>
            <a:pPr algn="l">
              <a:buFont typeface="+mj-lt"/>
              <a:buAutoNum type="arabicPeriod"/>
            </a:pPr>
            <a:r>
              <a:rPr lang="en-US" b="1" i="0" dirty="0">
                <a:solidFill>
                  <a:srgbClr val="091E42"/>
                </a:solidFill>
                <a:effectLst/>
                <a:latin typeface="freight-text-pro"/>
              </a:rPr>
              <a:t>y</a:t>
            </a:r>
            <a:r>
              <a:rPr lang="en-US" b="0" i="0" dirty="0">
                <a:solidFill>
                  <a:srgbClr val="091E42"/>
                </a:solidFill>
                <a:effectLst/>
                <a:latin typeface="freight-text-pro"/>
              </a:rPr>
              <a:t> represents the ground truth label.</a:t>
            </a:r>
          </a:p>
          <a:p>
            <a:pPr algn="l">
              <a:buFont typeface="+mj-lt"/>
              <a:buAutoNum type="arabicPeriod"/>
            </a:pPr>
            <a:r>
              <a:rPr lang="en-US" b="1" i="0" dirty="0">
                <a:solidFill>
                  <a:srgbClr val="091E42"/>
                </a:solidFill>
                <a:effectLst/>
                <a:latin typeface="freight-text-pro"/>
              </a:rPr>
              <a:t>p</a:t>
            </a:r>
            <a:r>
              <a:rPr lang="en-US" b="0" i="0" dirty="0">
                <a:solidFill>
                  <a:srgbClr val="091E42"/>
                </a:solidFill>
                <a:effectLst/>
                <a:latin typeface="freight-text-pro"/>
              </a:rPr>
              <a:t> represents the probability vector of the predicted output for the classification problem. </a:t>
            </a:r>
            <a:r>
              <a:rPr lang="en-US" b="0" i="0" dirty="0" err="1">
                <a:solidFill>
                  <a:srgbClr val="091E42"/>
                </a:solidFill>
                <a:effectLst/>
                <a:latin typeface="MJXc-TeX-math-I"/>
              </a:rPr>
              <a:t>hL</a:t>
            </a:r>
            <a:r>
              <a:rPr lang="en-US" b="0" i="0" dirty="0">
                <a:solidFill>
                  <a:srgbClr val="091E42"/>
                </a:solidFill>
                <a:effectLst/>
                <a:latin typeface="freight-text-pro"/>
              </a:rPr>
              <a:t> represents the predicted output for the regression problem (where L represents the number of layers).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Notations">
            <a:extLst>
              <a:ext uri="{FF2B5EF4-FFF2-40B4-BE49-F238E27FC236}">
                <a16:creationId xmlns:a16="http://schemas.microsoft.com/office/drawing/2014/main" id="{8CA84882-346C-2922-DB95-8D90B64F4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1350" y="675166"/>
            <a:ext cx="48768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4899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1917933" cy="3416400"/>
          </a:xfrm>
          <a:prstGeom prst="rect">
            <a:avLst/>
          </a:prstGeom>
        </p:spPr>
        <p:txBody>
          <a:bodyPr spcFirstLastPara="1" wrap="square" lIns="91425" tIns="91425" rIns="91425" bIns="91425" anchor="t" anchorCtr="0">
            <a:normAutofit lnSpcReduction="10000"/>
          </a:bodyPr>
          <a:lstStyle/>
          <a:p>
            <a:pPr marL="0" indent="0">
              <a:spcAft>
                <a:spcPts val="1200"/>
              </a:spcAft>
              <a:buNone/>
            </a:pPr>
            <a:r>
              <a:rPr lang="en-US" b="0" i="0" dirty="0">
                <a:solidFill>
                  <a:srgbClr val="091E42"/>
                </a:solidFill>
                <a:effectLst/>
                <a:latin typeface="freight-text-pro"/>
              </a:rPr>
              <a:t>The superscript represents the layer number. The weight matrix </a:t>
            </a:r>
            <a:r>
              <a:rPr lang="en-US" b="1" i="0" dirty="0">
                <a:solidFill>
                  <a:srgbClr val="091E42"/>
                </a:solidFill>
                <a:effectLst/>
                <a:latin typeface="freight-text-pro"/>
              </a:rPr>
              <a:t>connecting the first hidden layer to the second hidden layer</a:t>
            </a:r>
            <a:r>
              <a:rPr lang="en-US" b="0" i="0" dirty="0">
                <a:solidFill>
                  <a:srgbClr val="091E42"/>
                </a:solidFill>
                <a:effectLst/>
                <a:latin typeface="freight-text-pro"/>
              </a:rPr>
              <a:t> is denoted by </a:t>
            </a:r>
            <a:r>
              <a:rPr lang="en-US" b="0" i="0" dirty="0">
                <a:solidFill>
                  <a:srgbClr val="091E42"/>
                </a:solidFill>
                <a:effectLst/>
                <a:latin typeface="MJXc-TeX-math-I"/>
              </a:rPr>
              <a:t>W</a:t>
            </a:r>
            <a:r>
              <a:rPr lang="en-US" b="0" i="0" dirty="0">
                <a:solidFill>
                  <a:srgbClr val="091E42"/>
                </a:solidFill>
                <a:effectLst/>
                <a:latin typeface="MJXc-TeX-main-R"/>
              </a:rPr>
              <a:t>2</a:t>
            </a:r>
            <a:r>
              <a:rPr lang="en-US" b="0" i="0" dirty="0">
                <a:solidFill>
                  <a:srgbClr val="091E42"/>
                </a:solidFill>
                <a:effectLst/>
                <a:latin typeface="freight-text-pro"/>
              </a:rPr>
              <a:t>.</a:t>
            </a:r>
          </a:p>
          <a:p>
            <a:pPr marL="0" lvl="0" indent="0" algn="l" rtl="0">
              <a:spcBef>
                <a:spcPts val="0"/>
              </a:spcBef>
              <a:spcAft>
                <a:spcPts val="1200"/>
              </a:spcAft>
              <a:buNone/>
            </a:pP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929A49C-7320-76B7-E9C2-2BEF1DA26773}"/>
              </a:ext>
            </a:extLst>
          </p:cNvPr>
          <p:cNvPicPr>
            <a:picLocks noChangeAspect="1"/>
          </p:cNvPicPr>
          <p:nvPr/>
        </p:nvPicPr>
        <p:blipFill>
          <a:blip r:embed="rId5"/>
          <a:stretch>
            <a:fillRect/>
          </a:stretch>
        </p:blipFill>
        <p:spPr>
          <a:xfrm>
            <a:off x="2537328" y="0"/>
            <a:ext cx="6606672" cy="5143500"/>
          </a:xfrm>
          <a:prstGeom prst="rect">
            <a:avLst/>
          </a:prstGeom>
        </p:spPr>
      </p:pic>
    </p:spTree>
    <p:extLst>
      <p:ext uri="{BB962C8B-B14F-4D97-AF65-F5344CB8AC3E}">
        <p14:creationId xmlns:p14="http://schemas.microsoft.com/office/powerpoint/2010/main" val="13410713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gn="l"/>
            <a:r>
              <a:rPr lang="en-US" b="1" i="0" dirty="0">
                <a:solidFill>
                  <a:srgbClr val="091E42"/>
                </a:solidFill>
                <a:effectLst/>
                <a:latin typeface="circular"/>
              </a:rPr>
              <a:t>Assumptions for Simplifying Neural Network</a:t>
            </a:r>
          </a:p>
          <a:p>
            <a:pPr algn="just"/>
            <a:r>
              <a:rPr lang="en-US" b="0" i="0" dirty="0">
                <a:solidFill>
                  <a:srgbClr val="091E42"/>
                </a:solidFill>
                <a:effectLst/>
                <a:latin typeface="freight-text-pro"/>
              </a:rPr>
              <a:t>Since large neural networks can potentially have extremely complex structures, certain assumptions are made to simplify the way in which information flows in them.</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Assumptions">
            <a:extLst>
              <a:ext uri="{FF2B5EF4-FFF2-40B4-BE49-F238E27FC236}">
                <a16:creationId xmlns:a16="http://schemas.microsoft.com/office/drawing/2014/main" id="{031F0C5F-CC84-994A-4C2B-FFCA6B01F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657" y="2416806"/>
            <a:ext cx="487680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123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C2095AF-FC96-B1D0-44E9-42B63BB7CA8F}"/>
              </a:ext>
            </a:extLst>
          </p:cNvPr>
          <p:cNvPicPr>
            <a:picLocks noChangeAspect="1"/>
          </p:cNvPicPr>
          <p:nvPr/>
        </p:nvPicPr>
        <p:blipFill>
          <a:blip r:embed="rId5"/>
          <a:stretch>
            <a:fillRect/>
          </a:stretch>
        </p:blipFill>
        <p:spPr>
          <a:xfrm>
            <a:off x="1901004" y="339773"/>
            <a:ext cx="5529882" cy="4229102"/>
          </a:xfrm>
          <a:prstGeom prst="rect">
            <a:avLst/>
          </a:prstGeom>
        </p:spPr>
      </p:pic>
    </p:spTree>
    <p:extLst>
      <p:ext uri="{BB962C8B-B14F-4D97-AF65-F5344CB8AC3E}">
        <p14:creationId xmlns:p14="http://schemas.microsoft.com/office/powerpoint/2010/main" val="4125446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SVM Case-study:</a:t>
            </a:r>
          </a:p>
          <a:p>
            <a:pPr marL="0" lvl="0" indent="0" algn="l" rtl="0">
              <a:spcBef>
                <a:spcPts val="0"/>
              </a:spcBef>
              <a:spcAft>
                <a:spcPts val="1200"/>
              </a:spcAft>
              <a:buNone/>
            </a:pPr>
            <a:r>
              <a:rPr lang="en-IN" dirty="0" err="1"/>
              <a:t>Linear+SVM</a:t>
            </a:r>
            <a:r>
              <a:rPr lang="en-IN" dirty="0"/>
              <a:t>+-+</a:t>
            </a:r>
            <a:r>
              <a:rPr lang="en-IN" dirty="0" err="1"/>
              <a:t>Email+Spam+Classifier</a:t>
            </a:r>
            <a:endParaRPr lang="en-IN" dirty="0"/>
          </a:p>
          <a:p>
            <a:pPr marL="0" lvl="0" indent="0" algn="l" rtl="0">
              <a:spcBef>
                <a:spcPts val="0"/>
              </a:spcBef>
              <a:spcAft>
                <a:spcPts val="1200"/>
              </a:spcAft>
              <a:buNone/>
            </a:pPr>
            <a:r>
              <a:rPr lang="en-US" b="0" i="0" dirty="0">
                <a:effectLst/>
                <a:latin typeface="-apple-system"/>
              </a:rPr>
              <a:t>The dataset can be downloaded here: </a:t>
            </a:r>
            <a:r>
              <a:rPr lang="en-US" b="0" i="0" u="none" strike="noStrike" dirty="0">
                <a:effectLst/>
                <a:latin typeface="-apple-system"/>
                <a:hlinkClick r:id="rId3"/>
              </a:rPr>
              <a:t>https://archive.ics.uci.edu/ml/datasets/spambase</a:t>
            </a:r>
            <a:endParaRPr dirty="0"/>
          </a:p>
        </p:txBody>
      </p:sp>
      <p:pic>
        <p:nvPicPr>
          <p:cNvPr id="94" name="Google Shape;94;p18"/>
          <p:cNvPicPr preferRelativeResize="0"/>
          <p:nvPr/>
        </p:nvPicPr>
        <p:blipFill rotWithShape="1">
          <a:blip r:embed="rId4">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441201"/>
      </p:ext>
    </p:extLst>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3862</Words>
  <Application>Microsoft Office PowerPoint</Application>
  <PresentationFormat>On-screen Show (16:9)</PresentationFormat>
  <Paragraphs>589</Paragraphs>
  <Slides>118</Slides>
  <Notes>75</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7</vt:i4>
      </vt:variant>
      <vt:variant>
        <vt:lpstr>Slide Titles</vt:lpstr>
      </vt:variant>
      <vt:variant>
        <vt:i4>118</vt:i4>
      </vt:variant>
    </vt:vector>
  </HeadingPairs>
  <TitlesOfParts>
    <vt:vector size="141" baseType="lpstr">
      <vt:lpstr>circular</vt:lpstr>
      <vt:lpstr>Comic Sans MS</vt:lpstr>
      <vt:lpstr>freight-text-pro</vt:lpstr>
      <vt:lpstr>Playfair Display</vt:lpstr>
      <vt:lpstr>Tahoma</vt:lpstr>
      <vt:lpstr>Times New Roman</vt:lpstr>
      <vt:lpstr>Cambria Math</vt:lpstr>
      <vt:lpstr>Calibri</vt:lpstr>
      <vt:lpstr>Palatino</vt:lpstr>
      <vt:lpstr>Wingdings</vt:lpstr>
      <vt:lpstr>Lato</vt:lpstr>
      <vt:lpstr>MJXc-TeX-math-I</vt:lpstr>
      <vt:lpstr>-apple-system</vt:lpstr>
      <vt:lpstr>MJXc-TeX-main-R</vt:lpstr>
      <vt:lpstr>Arial</vt:lpstr>
      <vt:lpstr>Coral</vt:lpstr>
      <vt:lpstr>Microsoft Word 97 - 2003 Document</vt:lpstr>
      <vt:lpstr>Rastrový obraz</vt:lpstr>
      <vt:lpstr>Rovnice</vt:lpstr>
      <vt:lpstr>Bitmap Image</vt:lpstr>
      <vt:lpstr>Equation</vt:lpstr>
      <vt:lpstr>方程式</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Typical goal of machine learning</vt:lpstr>
      <vt:lpstr>PowerPoint Presentation</vt:lpstr>
      <vt:lpstr>PowerPoint Presentation</vt:lpstr>
      <vt:lpstr>Optical Character Recognition</vt:lpstr>
      <vt:lpstr>Detection of Oil Slicks </vt:lpstr>
      <vt:lpstr>   Automatic Colorization of Images </vt:lpstr>
      <vt:lpstr>Object Classification/Detection in Photographs </vt:lpstr>
      <vt:lpstr>Automatic Image Caption Generation </vt:lpstr>
      <vt:lpstr>Health Care</vt:lpstr>
      <vt:lpstr>Real-Time Analysis of Behavior </vt:lpstr>
      <vt:lpstr>Robotics</vt:lpstr>
      <vt:lpstr>Self-Driving Cars </vt:lpstr>
      <vt:lpstr>Including Sound in Videos </vt:lpstr>
      <vt:lpstr>PowerPoint Presentation</vt:lpstr>
      <vt:lpstr>PowerPoint Presentation</vt:lpstr>
      <vt:lpstr>Classification</vt:lpstr>
      <vt:lpstr>PowerPoint Presentation</vt:lpstr>
      <vt:lpstr>PowerPoint Presentation</vt:lpstr>
      <vt:lpstr>PowerPoint Presentation</vt:lpstr>
      <vt:lpstr>PowerPoint Presentation</vt:lpstr>
      <vt:lpstr>Decision Surface of a Perceptron</vt:lpstr>
      <vt:lpstr>Elements of Neural Network </vt:lpstr>
      <vt:lpstr>Elements of Neural Network </vt:lpstr>
      <vt:lpstr>Training Perceptrons</vt:lpstr>
      <vt:lpstr>Training Perceptrons</vt:lpstr>
      <vt:lpstr>Gradient Descent Learning Rule</vt:lpstr>
      <vt:lpstr>Gradient Descent</vt:lpstr>
      <vt:lpstr>Weight Updation</vt:lpstr>
      <vt:lpstr>Weight Updation</vt:lpstr>
      <vt:lpstr>Weight Updation</vt:lpstr>
      <vt:lpstr>Weight Updation</vt:lpstr>
      <vt:lpstr>Weight Updation</vt:lpstr>
      <vt:lpstr>Weight Updation</vt:lpstr>
      <vt:lpstr>Weight Updation</vt:lpstr>
      <vt:lpstr>Weight Updation</vt:lpstr>
      <vt:lpstr>Weight Updation</vt:lpstr>
      <vt:lpstr>Decision Surface of a Perceptron</vt:lpstr>
      <vt:lpstr>Decision Surface of a Perceptron</vt:lpstr>
      <vt:lpstr>Decision Surface of a Perceptron</vt:lpstr>
      <vt:lpstr>XOR Problem </vt:lpstr>
      <vt:lpstr>PowerPoint Presentation</vt:lpstr>
      <vt:lpstr>PowerPoint Presentation</vt:lpstr>
      <vt:lpstr>PowerPoint Presentation</vt:lpstr>
      <vt:lpstr>PowerPoint Presentation</vt:lpstr>
      <vt:lpstr>Evaluation Metrics  </vt:lpstr>
      <vt:lpstr>Evaluation Metrics  </vt:lpstr>
      <vt:lpstr> Receiver Operating Characteristics (ROC )Curves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haripriya nair</dc:creator>
  <cp:lastModifiedBy>sachin saxena</cp:lastModifiedBy>
  <cp:revision>55</cp:revision>
  <dcterms:modified xsi:type="dcterms:W3CDTF">2023-02-16T11:22:56Z</dcterms:modified>
</cp:coreProperties>
</file>